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2" r:id="rId7"/>
    <p:sldId id="264" r:id="rId8"/>
    <p:sldId id="265" r:id="rId9"/>
    <p:sldId id="266" r:id="rId10"/>
    <p:sldId id="267" r:id="rId11"/>
    <p:sldId id="268" r:id="rId12"/>
    <p:sldId id="272" r:id="rId13"/>
    <p:sldId id="270" r:id="rId14"/>
    <p:sldId id="271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B15C1D-7590-F9ED-C2FD-E615FE419005}" name="Matteo Repetto" initials="MR" userId="S::matteo@tnt-lab.unige.it::cb479b5e-98d1-4b83-a9d2-9ccde3ed094c" providerId="AD"/>
  <p188:author id="{4D24006D-361D-8148-8CB2-0143A9935253}" name="MATTEO REPETTO" initials="MR" userId="S::matteo.repetto@cnr.it::e9c51856-898c-4df0-9c02-75abddc86f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A44"/>
    <a:srgbClr val="103150"/>
    <a:srgbClr val="F5EE00"/>
    <a:srgbClr val="184978"/>
    <a:srgbClr val="B40B0A"/>
    <a:srgbClr val="0F2E4C"/>
    <a:srgbClr val="1D5892"/>
    <a:srgbClr val="184674"/>
    <a:srgbClr val="194A7A"/>
    <a:srgbClr val="216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22DB0E-E9C2-F04B-B334-D4790A4441A1}" v="580" dt="2025-03-16T08:22:21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08"/>
    <p:restoredTop sz="94737"/>
  </p:normalViewPr>
  <p:slideViewPr>
    <p:cSldViewPr snapToGrid="0">
      <p:cViewPr varScale="1">
        <p:scale>
          <a:sx n="109" d="100"/>
          <a:sy n="109" d="100"/>
        </p:scale>
        <p:origin x="19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REPETTO" userId="e9c51856-898c-4df0-9c02-75abddc86fc0" providerId="ADAL" clId="{6C22DB0E-E9C2-F04B-B334-D4790A4441A1}"/>
    <pc:docChg chg="delSld modSld">
      <pc:chgData name="MATTEO REPETTO" userId="e9c51856-898c-4df0-9c02-75abddc86fc0" providerId="ADAL" clId="{6C22DB0E-E9C2-F04B-B334-D4790A4441A1}" dt="2025-03-16T08:22:21.452" v="5"/>
      <pc:docMkLst>
        <pc:docMk/>
      </pc:docMkLst>
      <pc:sldChg chg="modAnim">
        <pc:chgData name="MATTEO REPETTO" userId="e9c51856-898c-4df0-9c02-75abddc86fc0" providerId="ADAL" clId="{6C22DB0E-E9C2-F04B-B334-D4790A4441A1}" dt="2025-03-16T08:22:21.452" v="5"/>
        <pc:sldMkLst>
          <pc:docMk/>
          <pc:sldMk cId="31937555" sldId="257"/>
        </pc:sldMkLst>
      </pc:sldChg>
      <pc:sldChg chg="modAnim">
        <pc:chgData name="MATTEO REPETTO" userId="e9c51856-898c-4df0-9c02-75abddc86fc0" providerId="ADAL" clId="{6C22DB0E-E9C2-F04B-B334-D4790A4441A1}" dt="2025-03-11T08:43:45.113" v="3"/>
        <pc:sldMkLst>
          <pc:docMk/>
          <pc:sldMk cId="20726973" sldId="262"/>
        </pc:sldMkLst>
      </pc:sldChg>
      <pc:sldChg chg="del">
        <pc:chgData name="MATTEO REPETTO" userId="e9c51856-898c-4df0-9c02-75abddc86fc0" providerId="ADAL" clId="{6C22DB0E-E9C2-F04B-B334-D4790A4441A1}" dt="2025-03-11T08:44:22.014" v="4" actId="2696"/>
        <pc:sldMkLst>
          <pc:docMk/>
          <pc:sldMk cId="870730275" sldId="2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F6780-CBC7-A047-BE11-5561572E1B7E}" type="datetimeFigureOut">
              <a:rPr lang="en-IT" smtClean="0"/>
              <a:t>16/03/25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DD219-2FB6-104E-A41D-0C856A2AC39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6785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MIRANDA project started on 1</a:t>
            </a:r>
            <a:r>
              <a:rPr lang="en-US" baseline="30000" dirty="0"/>
              <a:t>st</a:t>
            </a:r>
            <a:r>
              <a:rPr lang="en-US" dirty="0"/>
              <a:t> September 2024 and will run for 3 years. With a budget of more than 7 millions euros and 14 partners, the Consortium will validate and demonstrate its technologies in 3 Use Cases in Wolfsburg, Genoa, and Athens. Both are smart cities applications made of multiple services and infrastructures. </a:t>
            </a:r>
            <a:r>
              <a:rPr lang="en-US" b="1" dirty="0"/>
              <a:t>MIRANDA explicitly addresses the needs for security in multi-domain and multi-ownership systems, like those you can build with FIWARE technologies</a:t>
            </a:r>
            <a:r>
              <a:rPr lang="en-US" dirty="0"/>
              <a:t>. This is why I’m here today to introduce you the MIRANDA project, and I hope we can feed a continuous dialogue during and even after this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763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information about MIRANDA, we can contact me, the Project Coordinator, and follow us on our social media. They are </a:t>
            </a:r>
            <a:r>
              <a:rPr lang="en-US" b="1" dirty="0"/>
              <a:t>just starting and still incomplete right now</a:t>
            </a:r>
            <a:r>
              <a:rPr lang="en-US" dirty="0"/>
              <a:t>, but they will be soon populated with all useful content and news in the following weeks.</a:t>
            </a:r>
          </a:p>
          <a:p>
            <a:endParaRPr lang="en-US" dirty="0"/>
          </a:p>
          <a:p>
            <a:r>
              <a:rPr lang="en-US" dirty="0"/>
              <a:t>I just conclude with the </a:t>
            </a:r>
            <a:r>
              <a:rPr lang="en-US" b="1" dirty="0"/>
              <a:t>take-away message </a:t>
            </a:r>
            <a:r>
              <a:rPr lang="en-US" dirty="0"/>
              <a:t>of my talk: </a:t>
            </a:r>
            <a:r>
              <a:rPr lang="en-US" b="1" dirty="0"/>
              <a:t>be aware of cyber-security implications behind interconnectedness. </a:t>
            </a:r>
            <a:r>
              <a:rPr lang="en-US" dirty="0"/>
              <a:t>Security is </a:t>
            </a:r>
            <a:r>
              <a:rPr lang="en-US" b="1" dirty="0"/>
              <a:t>a global and collaborative matter today</a:t>
            </a:r>
            <a:r>
              <a:rPr lang="en-US" dirty="0"/>
              <a:t>, and </a:t>
            </a:r>
            <a:r>
              <a:rPr lang="en-US" b="1" dirty="0"/>
              <a:t>you cannot fight alone </a:t>
            </a:r>
            <a:r>
              <a:rPr lang="en-US" dirty="0"/>
              <a:t>right the same way you cannot develop the whole components of your application from scratch. </a:t>
            </a:r>
            <a:r>
              <a:rPr lang="en-US" b="1" dirty="0"/>
              <a:t>Be prepared to integrate cybersecurity APIs in your digital services and products</a:t>
            </a:r>
            <a:r>
              <a:rPr lang="en-US" dirty="0"/>
              <a:t>. We’re pursuing standardization as an enabler of our ecosystem.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DD219-2FB6-104E-A41D-0C856A2AC39E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7893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26960C-CBC0-3934-CFD7-CC8D22123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020" y="4026517"/>
            <a:ext cx="6666494" cy="426848"/>
          </a:xfr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IT" sz="2400" b="1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/>
            <a:r>
              <a:rPr lang="en-GB"/>
              <a:t>Click to edit Master subtitle style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47DE6-40AA-5B2E-2572-23846D40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1D7DA-769D-6AA9-D31D-B212CA0F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0601-72FF-C39A-34A8-D5D0CC50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17868-D34C-A055-CAC7-A4B74FAFC6FA}"/>
              </a:ext>
            </a:extLst>
          </p:cNvPr>
          <p:cNvSpPr/>
          <p:nvPr userDrawn="1"/>
        </p:nvSpPr>
        <p:spPr>
          <a:xfrm>
            <a:off x="9766" y="7209"/>
            <a:ext cx="958689" cy="685079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D3A10-19BA-0ECB-C1F4-D0C0851EA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6240" y="494891"/>
            <a:ext cx="4184986" cy="934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15F414-FC0E-A0C3-D425-EC80A220E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7"/>
          <a:stretch/>
        </p:blipFill>
        <p:spPr>
          <a:xfrm>
            <a:off x="1043266" y="6359679"/>
            <a:ext cx="753623" cy="520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28FA60-1872-4CF6-A45E-70C89663EA47}"/>
              </a:ext>
            </a:extLst>
          </p:cNvPr>
          <p:cNvSpPr txBox="1"/>
          <p:nvPr userDrawn="1"/>
        </p:nvSpPr>
        <p:spPr>
          <a:xfrm>
            <a:off x="1796889" y="6419666"/>
            <a:ext cx="484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Union's Horizon Europe Research and Innovation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grant agreement No. </a:t>
            </a:r>
            <a:r>
              <a:rPr lang="en-IT" sz="1000" dirty="0">
                <a:solidFill>
                  <a:schemeClr val="bg1"/>
                </a:solidFill>
              </a:rPr>
              <a:t>101168144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405251-1B07-300B-A691-4A5DC7EDE6AE}"/>
              </a:ext>
            </a:extLst>
          </p:cNvPr>
          <p:cNvSpPr/>
          <p:nvPr userDrawn="1"/>
        </p:nvSpPr>
        <p:spPr>
          <a:xfrm>
            <a:off x="968455" y="1772548"/>
            <a:ext cx="10632142" cy="1515643"/>
          </a:xfrm>
          <a:prstGeom prst="rect">
            <a:avLst/>
          </a:prstGeom>
          <a:solidFill>
            <a:schemeClr val="tx2">
              <a:lumMod val="75000"/>
              <a:lumOff val="2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91654-0187-526B-DF99-02B0C3853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088" y="1981913"/>
            <a:ext cx="7736772" cy="649922"/>
          </a:xfrm>
          <a:noFill/>
        </p:spPr>
        <p:txBody>
          <a:bodyPr wrap="square" rtlCol="0">
            <a:spAutoFit/>
          </a:bodyPr>
          <a:lstStyle>
            <a:lvl1pPr>
              <a:defRPr lang="en-IT" sz="4000" b="1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F641F87-3F72-F3B4-F072-DDE262248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9021" y="5053530"/>
            <a:ext cx="4489352" cy="426848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GB" sz="2000" kern="12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GB" sz="1500" kern="1200" dirty="0" smtClean="0">
                <a:solidFill>
                  <a:srgbClr val="194A7A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buNone/>
              <a:tabLst/>
              <a:defRPr sz="1400"/>
            </a:lvl3pPr>
          </a:lstStyle>
          <a:p>
            <a:pPr lvl="0"/>
            <a:r>
              <a:rPr lang="en-GB" dirty="0"/>
              <a:t>Click to edit Author(s)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4D8B1E4-3584-2697-FC53-94BCDF1FAA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9020" y="5401640"/>
            <a:ext cx="4489352" cy="3298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1600" kern="1200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GB" sz="1500" kern="1200" dirty="0" smtClean="0">
                <a:solidFill>
                  <a:srgbClr val="194A7A"/>
                </a:solidFill>
                <a:latin typeface="+mn-lt"/>
                <a:ea typeface="+mn-ea"/>
                <a:cs typeface="+mn-cs"/>
              </a:defRPr>
            </a:lvl2pPr>
            <a:lvl3pPr marL="12700" indent="0">
              <a:buNone/>
              <a:tabLst/>
              <a:defRPr sz="1400"/>
            </a:lvl3pPr>
          </a:lstStyle>
          <a:p>
            <a:pPr lvl="0"/>
            <a:r>
              <a:rPr lang="en-GB" dirty="0"/>
              <a:t>Click to edit Affiliation(s)</a:t>
            </a:r>
          </a:p>
        </p:txBody>
      </p:sp>
    </p:spTree>
    <p:extLst>
      <p:ext uri="{BB962C8B-B14F-4D97-AF65-F5344CB8AC3E}">
        <p14:creationId xmlns:p14="http://schemas.microsoft.com/office/powerpoint/2010/main" val="958175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80356-457D-915D-2BEF-1C427D0E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7D3A9-BE33-6657-A15C-1C809DF6A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FCDC3-4988-3AA9-3596-646B361C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74145-9B15-4A78-8271-F805DEC7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C2222-3851-23FA-0212-EB986B865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DE5C9-8DFC-7028-67CB-49E61E2E891F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6432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1F628-2380-5EE6-11DF-25D0B44BDA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35069" y="378772"/>
            <a:ext cx="239973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73503-CD26-D6D6-89A8-79EF1E5E0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19199" y="378772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E2F4B-DED1-934A-635D-6B72999F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570E6-5842-8972-6ECC-0D2B8C39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D103F-4FF5-D7C8-572E-80A5F300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751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8C29-5B33-6438-1580-B941F24B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FDFC8-EFA7-87A6-A8E0-F32B762AA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F75E-31EC-A72A-86F2-9AA71475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F00CD-54ED-5190-F875-18F5C1E1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DEB38-FFFF-AD51-CFAF-28B08FE4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43ED3-D2FC-FA92-B7AF-AF3B3F290BDF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570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05C3-CF70-1755-FE31-41B87ED3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8" y="1709738"/>
            <a:ext cx="1012825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986CC-2A95-6AFD-D53A-CFFD6ADC6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8" y="4589463"/>
            <a:ext cx="101282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B8C4-3B20-EE3C-BAF9-4825BB27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123A0-FDBD-DC15-9AA6-E8648229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6C645-68F6-9FE9-3780-39C9C631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069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2A012-0380-7534-835E-89D892352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ED16E-4841-435B-F1E3-2895D170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199" y="1368573"/>
            <a:ext cx="5072419" cy="48118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DE759-7FB0-F034-6E02-EEDFB63F5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3432" y="1368573"/>
            <a:ext cx="5072420" cy="48118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5AA82-54B9-9061-CB77-7F3FFF92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9D6DE-CE7F-1D1C-881F-2A8C0D46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BA176-0750-ACF4-DD71-4B4DC40E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A8C49F-392F-ECA5-715B-96E910593F7D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17492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8557A-B105-4132-EEA2-9095E8B7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77" y="158348"/>
            <a:ext cx="10515600" cy="8239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986DA-B0B9-4478-8DA0-70E42C84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199" y="1361358"/>
            <a:ext cx="506059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00C0F-5016-2F7C-E952-ADC2133AC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6025" y="2455764"/>
            <a:ext cx="506376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F7AA1-5D74-6A18-9A79-AC48F21FA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6008" y="1333747"/>
            <a:ext cx="50637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35F4D-60DB-9348-B791-4D77F260A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46007" y="2436003"/>
            <a:ext cx="5063769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F46BD-17CA-F544-36DF-43A22B81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FBEFE-CC4E-4E71-4AFC-89BC942C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64F67-C927-D352-286A-14B1814A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1377C9-2413-668D-91B0-26BB4024E66B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3475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9A6A-5083-E441-7FDE-1E5333DB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1348E5-23A8-C6AF-95EA-F7BF6688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E2B9D-5B69-D2E5-36BD-A901F7C6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22060-0D55-89C3-85E6-DCBED82F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29921-D032-9A53-882E-DFD98ED628F7}"/>
              </a:ext>
            </a:extLst>
          </p:cNvPr>
          <p:cNvSpPr/>
          <p:nvPr userDrawn="1"/>
        </p:nvSpPr>
        <p:spPr>
          <a:xfrm>
            <a:off x="970429" y="1068175"/>
            <a:ext cx="10739348" cy="72000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0997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04937-DC95-6C85-212B-F1BB7FDD7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77C0C-0DB0-64EE-B72A-21B22B1E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FD3BD-698E-5CAD-E900-67039FFE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4023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1E8F-8AF8-21AF-A16E-6FBD0EFF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77" y="590453"/>
            <a:ext cx="3932237" cy="83450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D5C11-7F35-E7D5-19F4-487AFC5F1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577" y="590453"/>
            <a:ext cx="6172200" cy="54343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E4101-6348-B41D-1DCB-73489A0A1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177" y="1803042"/>
            <a:ext cx="3932237" cy="422972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A0D1A-C019-F659-4206-B01EDB3F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635C6-EB08-9F06-2917-6EE2F81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E59AD-4971-7233-E3B5-7E227481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DBA6E9-9729-D9CD-392F-A76BC586000C}"/>
              </a:ext>
            </a:extLst>
          </p:cNvPr>
          <p:cNvSpPr/>
          <p:nvPr userDrawn="1"/>
        </p:nvSpPr>
        <p:spPr>
          <a:xfrm>
            <a:off x="970429" y="1542000"/>
            <a:ext cx="4176000" cy="76944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5259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389F-2CF8-5D65-ADC2-6ADFD299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77" y="461962"/>
            <a:ext cx="3932237" cy="978157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71C4B-C912-0FAF-75DD-B533B83E0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577" y="461962"/>
            <a:ext cx="6172200" cy="55524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611EE-E97B-2E4C-FFFC-2284CDC1F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177" y="1725769"/>
            <a:ext cx="3932237" cy="4288664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4B337-DB28-542C-C6EB-2017A63B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A7119-54B4-8759-72ED-83CE1FC8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EFFDD-D015-FC77-D1D9-6BDF7299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‹#›</a:t>
            </a:fld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9CC7D0-E5C8-F938-D22C-99F047CC1399}"/>
              </a:ext>
            </a:extLst>
          </p:cNvPr>
          <p:cNvSpPr/>
          <p:nvPr userDrawn="1"/>
        </p:nvSpPr>
        <p:spPr>
          <a:xfrm>
            <a:off x="970429" y="1542000"/>
            <a:ext cx="4176000" cy="76944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75000"/>
                  <a:lumOff val="2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6022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140A07-6285-DD74-9A42-E0F0FE979D41}"/>
              </a:ext>
            </a:extLst>
          </p:cNvPr>
          <p:cNvSpPr/>
          <p:nvPr userDrawn="1"/>
        </p:nvSpPr>
        <p:spPr>
          <a:xfrm>
            <a:off x="968455" y="6333393"/>
            <a:ext cx="11233312" cy="531046"/>
          </a:xfrm>
          <a:prstGeom prst="rect">
            <a:avLst/>
          </a:prstGeom>
          <a:solidFill>
            <a:srgbClr val="0F2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82D25-9537-93D0-5399-5CF52B94F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222885"/>
            <a:ext cx="10490579" cy="77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353BE-154C-DA63-9F4C-CD1DAF91D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473200"/>
            <a:ext cx="10490578" cy="4541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3F9C4-51D9-772B-DEF0-C2DC26C8E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9199" y="6410846"/>
            <a:ext cx="1564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B7E5-8E7F-780B-46D5-2F7EB8165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4887" y="6410846"/>
            <a:ext cx="7009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AI Conference 2025 (Genova, Italy)</a:t>
            </a:r>
            <a:endParaRPr lang="en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C180-4CAC-7775-F49C-FFD8C3095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8650" y="6417718"/>
            <a:ext cx="1351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C7FA96C-E5F0-9748-975D-980A64B2E91D}" type="slidenum">
              <a:rPr lang="en-IT" smtClean="0"/>
              <a:pPr/>
              <a:t>‹#›</a:t>
            </a:fld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00D2C-DA25-2390-901C-30A16A2DDF70}"/>
              </a:ext>
            </a:extLst>
          </p:cNvPr>
          <p:cNvSpPr/>
          <p:nvPr userDrawn="1"/>
        </p:nvSpPr>
        <p:spPr>
          <a:xfrm>
            <a:off x="9766" y="7209"/>
            <a:ext cx="958689" cy="685079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7342E-0B36-C667-9898-617CBB0B83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24" y="287563"/>
            <a:ext cx="721396" cy="7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10000"/>
              <a:lumOff val="9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10000"/>
              <a:lumOff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6429CDC-193B-FC25-E599-DD295BA80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020" y="3675556"/>
            <a:ext cx="6666494" cy="1092735"/>
          </a:xfrm>
        </p:spPr>
        <p:txBody>
          <a:bodyPr/>
          <a:lstStyle/>
          <a:p>
            <a:r>
              <a:rPr lang="en-US" sz="3600" dirty="0"/>
              <a:t>Thoughts on the risks behind digital interconnectedness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CBE957-5B00-C79F-0308-B974346F2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088" y="2146914"/>
            <a:ext cx="7736772" cy="845040"/>
          </a:xfrm>
        </p:spPr>
        <p:txBody>
          <a:bodyPr/>
          <a:lstStyle/>
          <a:p>
            <a:r>
              <a:rPr lang="en-US" sz="5400" dirty="0"/>
              <a:t>Smart City and Security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921C2-3039-A0E3-FE06-4BC181091E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Matteo Repetto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3D6B8-16E6-4415-C73F-95C6CBC0B9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CNR-IMATI</a:t>
            </a:r>
          </a:p>
        </p:txBody>
      </p:sp>
    </p:spTree>
    <p:extLst>
      <p:ext uri="{BB962C8B-B14F-4D97-AF65-F5344CB8AC3E}">
        <p14:creationId xmlns:p14="http://schemas.microsoft.com/office/powerpoint/2010/main" val="171399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21AE7F-B6E0-08C8-BDFC-7FDC3FEE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factsheet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8F445-7998-876F-41E8-B1AE141AA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Started: 1</a:t>
            </a:r>
            <a:r>
              <a:rPr lang="en-US" baseline="30000" dirty="0"/>
              <a:t>st</a:t>
            </a:r>
            <a:r>
              <a:rPr lang="en-US" dirty="0"/>
              <a:t> September 2024</a:t>
            </a:r>
          </a:p>
          <a:p>
            <a:r>
              <a:rPr lang="en-US" dirty="0"/>
              <a:t>Duration: 36 months</a:t>
            </a:r>
          </a:p>
          <a:p>
            <a:r>
              <a:rPr lang="en-US" dirty="0"/>
              <a:t>Budget: 7 308 925.00 €</a:t>
            </a:r>
          </a:p>
          <a:p>
            <a:r>
              <a:rPr lang="en-US" dirty="0"/>
              <a:t>14 partners</a:t>
            </a:r>
          </a:p>
          <a:p>
            <a:r>
              <a:rPr lang="en-US" dirty="0"/>
              <a:t>3 Use Cases</a:t>
            </a:r>
          </a:p>
          <a:p>
            <a:pPr lvl="1"/>
            <a:r>
              <a:rPr lang="en-US" dirty="0"/>
              <a:t>Wolfsburg, Genoa, Athens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A54F4-9679-E4DA-D22B-6F78F3D0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3D0DD-8DAE-A2E0-6E93-5D8AEBA02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835C-16ED-9783-2426-7E4338E5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10</a:t>
            </a:fld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EB5CB-AA23-D46C-2D8F-4932F4EE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41058"/>
            <a:ext cx="4089777" cy="40646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B7AAF6-D35D-E8A9-019D-C4A97B08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79" t="22619" r="-9726" b="22619"/>
          <a:stretch/>
        </p:blipFill>
        <p:spPr bwMode="auto">
          <a:xfrm>
            <a:off x="3422750" y="4791511"/>
            <a:ext cx="1161288" cy="549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OneSource, Consultoria Informática Lda | LinkedIn">
            <a:extLst>
              <a:ext uri="{FF2B5EF4-FFF2-40B4-BE49-F238E27FC236}">
                <a16:creationId xmlns:a16="http://schemas.microsoft.com/office/drawing/2014/main" id="{53A85197-6015-8768-C885-130AD21AD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6" b="28606"/>
          <a:stretch/>
        </p:blipFill>
        <p:spPr bwMode="auto">
          <a:xfrm>
            <a:off x="4755413" y="4791512"/>
            <a:ext cx="1161288" cy="54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LAR">
            <a:extLst>
              <a:ext uri="{FF2B5EF4-FFF2-40B4-BE49-F238E27FC236}">
                <a16:creationId xmlns:a16="http://schemas.microsoft.com/office/drawing/2014/main" id="{2AC67591-630B-9B8C-2BD0-535A530A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-9467" r="-972" b="-10868"/>
          <a:stretch/>
        </p:blipFill>
        <p:spPr bwMode="auto">
          <a:xfrm>
            <a:off x="6088076" y="4791512"/>
            <a:ext cx="1161288" cy="549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2" name="Picture 8" descr="Logstail">
            <a:extLst>
              <a:ext uri="{FF2B5EF4-FFF2-40B4-BE49-F238E27FC236}">
                <a16:creationId xmlns:a16="http://schemas.microsoft.com/office/drawing/2014/main" id="{9B33E21E-C96B-135B-32B4-FA212899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739" y="4798384"/>
            <a:ext cx="1508393" cy="5422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F62E62-5BD5-46FC-84DF-80F6C31D5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0507" y="4798383"/>
            <a:ext cx="1232127" cy="536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6" name="Picture 12" descr="NASK - Państwowy Instytut Badawczy">
            <a:extLst>
              <a:ext uri="{FF2B5EF4-FFF2-40B4-BE49-F238E27FC236}">
                <a16:creationId xmlns:a16="http://schemas.microsoft.com/office/drawing/2014/main" id="{97E49BD1-5113-DC0A-0096-A5A615C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09" y="4798383"/>
            <a:ext cx="1274370" cy="5462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8" name="Picture 14" descr="Brand Identity - AIT Austrian Institute Of Technology">
            <a:extLst>
              <a:ext uri="{FF2B5EF4-FFF2-40B4-BE49-F238E27FC236}">
                <a16:creationId xmlns:a16="http://schemas.microsoft.com/office/drawing/2014/main" id="{40705EC4-4A62-1F27-6A7C-D099C90DA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77" b="-16588"/>
          <a:stretch/>
        </p:blipFill>
        <p:spPr bwMode="auto">
          <a:xfrm>
            <a:off x="1857805" y="5590876"/>
            <a:ext cx="1564945" cy="536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304F170-C9C7-4837-B63B-763775AA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" b="11654"/>
          <a:stretch/>
        </p:blipFill>
        <p:spPr bwMode="auto">
          <a:xfrm>
            <a:off x="3598849" y="5590876"/>
            <a:ext cx="1044804" cy="536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4" name="Picture 20" descr="Plaixus logo">
            <a:extLst>
              <a:ext uri="{FF2B5EF4-FFF2-40B4-BE49-F238E27FC236}">
                <a16:creationId xmlns:a16="http://schemas.microsoft.com/office/drawing/2014/main" id="{82625DD5-E1DA-39D5-869E-27953943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10" y="5572715"/>
            <a:ext cx="542275" cy="54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UBITECH – Ubiquitous Solutions">
            <a:extLst>
              <a:ext uri="{FF2B5EF4-FFF2-40B4-BE49-F238E27FC236}">
                <a16:creationId xmlns:a16="http://schemas.microsoft.com/office/drawing/2014/main" id="{80E41C21-606A-AE61-1291-0A441549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535" b="-22680"/>
          <a:stretch/>
        </p:blipFill>
        <p:spPr bwMode="auto">
          <a:xfrm>
            <a:off x="5639349" y="5566210"/>
            <a:ext cx="1286441" cy="5365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8" name="Picture 24" descr="Stadtwerke Wolfsburg: Gebäudeinfrastruktur, Mobilität ...">
            <a:extLst>
              <a:ext uri="{FF2B5EF4-FFF2-40B4-BE49-F238E27FC236}">
                <a16:creationId xmlns:a16="http://schemas.microsoft.com/office/drawing/2014/main" id="{E9699618-888A-E828-5B93-62101F3DD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8" t="17189" r="7480" b="16056"/>
          <a:stretch/>
        </p:blipFill>
        <p:spPr bwMode="auto">
          <a:xfrm>
            <a:off x="7098488" y="5578419"/>
            <a:ext cx="1355222" cy="5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Workhera Welcome, Meet, Desk and much more for a digital ...">
            <a:extLst>
              <a:ext uri="{FF2B5EF4-FFF2-40B4-BE49-F238E27FC236}">
                <a16:creationId xmlns:a16="http://schemas.microsoft.com/office/drawing/2014/main" id="{6FFBF485-62C3-DFCC-B7E4-244FBDA8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81" b="-38881"/>
          <a:stretch/>
        </p:blipFill>
        <p:spPr bwMode="auto">
          <a:xfrm>
            <a:off x="8663271" y="5578419"/>
            <a:ext cx="1588664" cy="5365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52" name="Picture 28" descr="Dimos Athinaion Epicheirisi Michanografisis (DAEM)">
            <a:extLst>
              <a:ext uri="{FF2B5EF4-FFF2-40B4-BE49-F238E27FC236}">
                <a16:creationId xmlns:a16="http://schemas.microsoft.com/office/drawing/2014/main" id="{CD2B3238-448C-7564-3545-357B39E30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8" r="22875" b="39973"/>
          <a:stretch/>
        </p:blipFill>
        <p:spPr bwMode="auto">
          <a:xfrm>
            <a:off x="10426450" y="5578419"/>
            <a:ext cx="1588665" cy="5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99E4D0A9-2C5D-FC51-23FB-CDCF9993C9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40" y="4781321"/>
            <a:ext cx="2112435" cy="56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9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5AFF-1A92-2426-E198-AC908104D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AFE62-32C0-1338-E4B4-1E3F250A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73200"/>
            <a:ext cx="4572000" cy="4541203"/>
          </a:xfrm>
        </p:spPr>
        <p:txBody>
          <a:bodyPr/>
          <a:lstStyle/>
          <a:p>
            <a:r>
              <a:rPr lang="en-US" b="1" dirty="0"/>
              <a:t>Project coordinator</a:t>
            </a:r>
          </a:p>
          <a:p>
            <a:pPr marL="457200" lvl="1" indent="0">
              <a:buNone/>
            </a:pPr>
            <a:r>
              <a:rPr lang="en-US" dirty="0"/>
              <a:t>Matteo Repetto</a:t>
            </a:r>
          </a:p>
          <a:p>
            <a:pPr marL="457200" lvl="1" indent="0">
              <a:buNone/>
            </a:pPr>
            <a:r>
              <a:rPr lang="en-US" dirty="0"/>
              <a:t>Institute for Applied Mathematics and Information Technologies (IMATI), CNR</a:t>
            </a:r>
          </a:p>
          <a:p>
            <a:pPr marL="457200" lvl="1" indent="0">
              <a:buNone/>
            </a:pPr>
            <a:r>
              <a:rPr lang="en-US" dirty="0"/>
              <a:t>Genoa, Italy</a:t>
            </a:r>
          </a:p>
          <a:p>
            <a:pPr marL="457200" lvl="1" indent="0">
              <a:buNone/>
            </a:pPr>
            <a:r>
              <a:rPr lang="en-US" dirty="0" err="1"/>
              <a:t>matteo.repetto@cnr.it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311F1-3AC8-6931-A08F-EF17DBE2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62825-31B7-F0A9-49A8-427582A0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D8B37-D6C2-C529-317A-317C2B9C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11</a:t>
            </a:fld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A9C42-B8D0-6DB0-925A-F426C77C07A1}"/>
              </a:ext>
            </a:extLst>
          </p:cNvPr>
          <p:cNvSpPr txBox="1"/>
          <p:nvPr/>
        </p:nvSpPr>
        <p:spPr>
          <a:xfrm>
            <a:off x="2029362" y="5164549"/>
            <a:ext cx="310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www.mirandaproject.eu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842B3-2F96-B30A-CA93-27A9E7137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082" y="5132218"/>
            <a:ext cx="433994" cy="433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1251EB-A123-4C75-7F71-C4B4329D057B}"/>
              </a:ext>
            </a:extLst>
          </p:cNvPr>
          <p:cNvSpPr txBox="1"/>
          <p:nvPr/>
        </p:nvSpPr>
        <p:spPr>
          <a:xfrm>
            <a:off x="2029361" y="5721681"/>
            <a:ext cx="310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@</a:t>
            </a:r>
            <a:r>
              <a:rPr lang="en-US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mirandaprj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5" name="Picture 1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7F78814B-807C-9018-3532-C16D91773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75" y="5725725"/>
            <a:ext cx="361500" cy="369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64D64B-40F4-71F3-5EB3-A561CA88AE85}"/>
              </a:ext>
            </a:extLst>
          </p:cNvPr>
          <p:cNvSpPr txBox="1"/>
          <p:nvPr/>
        </p:nvSpPr>
        <p:spPr>
          <a:xfrm>
            <a:off x="2029361" y="4635315"/>
            <a:ext cx="3105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>
                    <a:lumMod val="10000"/>
                    <a:lumOff val="90000"/>
                  </a:schemeClr>
                </a:solidFill>
              </a:rPr>
              <a:t>info@mirandaproject.eu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8" name="Picture 17" descr="A black and white symbol&#10;&#10;Description automatically generated">
            <a:extLst>
              <a:ext uri="{FF2B5EF4-FFF2-40B4-BE49-F238E27FC236}">
                <a16:creationId xmlns:a16="http://schemas.microsoft.com/office/drawing/2014/main" id="{09C26BD7-B959-56B8-69AF-73F0AF5DE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5" y="4689423"/>
            <a:ext cx="529353" cy="2611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579F89-1C74-1696-5ADC-0D759DC62E24}"/>
              </a:ext>
            </a:extLst>
          </p:cNvPr>
          <p:cNvSpPr txBox="1"/>
          <p:nvPr/>
        </p:nvSpPr>
        <p:spPr>
          <a:xfrm>
            <a:off x="6260167" y="5164549"/>
            <a:ext cx="5509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>
                <a:solidFill>
                  <a:schemeClr val="tx2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https://</a:t>
            </a:r>
            <a:r>
              <a:rPr lang="en-US" dirty="0" err="1"/>
              <a:t>www.linkedin.com</a:t>
            </a:r>
            <a:r>
              <a:rPr lang="en-US" dirty="0"/>
              <a:t>/company/105119663</a:t>
            </a:r>
          </a:p>
        </p:txBody>
      </p:sp>
      <p:pic>
        <p:nvPicPr>
          <p:cNvPr id="14" name="linkedin icon" descr="A blue and black logo&#10;&#10;Description automatically generated">
            <a:extLst>
              <a:ext uri="{FF2B5EF4-FFF2-40B4-BE49-F238E27FC236}">
                <a16:creationId xmlns:a16="http://schemas.microsoft.com/office/drawing/2014/main" id="{FD21B542-F500-E196-6B00-D67ACF1FB8C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97" y="5164549"/>
            <a:ext cx="460170" cy="4601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2FF0E6-26A8-69A3-118E-01A88B16F5C1}"/>
              </a:ext>
            </a:extLst>
          </p:cNvPr>
          <p:cNvSpPr txBox="1"/>
          <p:nvPr/>
        </p:nvSpPr>
        <p:spPr>
          <a:xfrm>
            <a:off x="6491157" y="5721681"/>
            <a:ext cx="2205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10000"/>
                    <a:lumOff val="90000"/>
                  </a:schemeClr>
                </a:solidFill>
              </a:rPr>
              <a:t>@MIRANDA-Project</a:t>
            </a:r>
          </a:p>
        </p:txBody>
      </p:sp>
      <p:pic>
        <p:nvPicPr>
          <p:cNvPr id="19" name="youtube icon">
            <a:extLst>
              <a:ext uri="{FF2B5EF4-FFF2-40B4-BE49-F238E27FC236}">
                <a16:creationId xmlns:a16="http://schemas.microsoft.com/office/drawing/2014/main" id="{ACA13308-A74A-909D-52C7-782DD61B076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9997" y="5700239"/>
            <a:ext cx="460170" cy="460170"/>
          </a:xfrm>
          <a:prstGeom prst="rect">
            <a:avLst/>
          </a:prstGeom>
        </p:spPr>
      </p:pic>
      <p:pic>
        <p:nvPicPr>
          <p:cNvPr id="20" name="website" descr="A qr code with a link in the center&#10;&#10;Description automatically generated">
            <a:extLst>
              <a:ext uri="{FF2B5EF4-FFF2-40B4-BE49-F238E27FC236}">
                <a16:creationId xmlns:a16="http://schemas.microsoft.com/office/drawing/2014/main" id="{4F3D53B6-2962-2EE8-2239-B152A5E1031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718" y="1781807"/>
            <a:ext cx="2170932" cy="21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737D-E27B-858D-AE9D-B0D79D51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Digitalisation is all around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ADD6D-D235-FE80-B24D-19A0BE43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E40DB-B70E-EF0D-3D3A-76B247AB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8F72F-5DE2-1BB8-4AEB-46F68A3A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2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79F130-3229-6038-F79A-CDD756CC455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488" y="1154113"/>
            <a:ext cx="11212512" cy="5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AB120-611D-0752-2508-63E2A97E15CD}"/>
              </a:ext>
            </a:extLst>
          </p:cNvPr>
          <p:cNvGrpSpPr/>
          <p:nvPr/>
        </p:nvGrpSpPr>
        <p:grpSpPr>
          <a:xfrm>
            <a:off x="3561136" y="1820939"/>
            <a:ext cx="7485918" cy="4500725"/>
            <a:chOff x="3561136" y="1820939"/>
            <a:chExt cx="7485918" cy="45007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D4CD4C-DD2F-C75B-942D-FCAA811B331C}"/>
                </a:ext>
              </a:extLst>
            </p:cNvPr>
            <p:cNvSpPr/>
            <p:nvPr/>
          </p:nvSpPr>
          <p:spPr>
            <a:xfrm>
              <a:off x="3561136" y="5630306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84E2161-9124-A44D-20FC-C51088CC3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5395" y="516411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C314E8-722A-EFAA-E914-F30CFEE4663F}"/>
                </a:ext>
              </a:extLst>
            </p:cNvPr>
            <p:cNvSpPr/>
            <p:nvPr/>
          </p:nvSpPr>
          <p:spPr>
            <a:xfrm>
              <a:off x="4301900" y="614617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0E653A-B86A-0E11-432A-2A953C18F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159" y="567997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26E1687-78D9-F6C3-9316-64617D605E5E}"/>
                </a:ext>
              </a:extLst>
            </p:cNvPr>
            <p:cNvSpPr/>
            <p:nvPr/>
          </p:nvSpPr>
          <p:spPr>
            <a:xfrm>
              <a:off x="5302493" y="5871849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94417C6-162C-2C28-E102-76D41A86D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6752" y="540565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A0E77EE-2635-350F-AD9F-4ECE2A9564BD}"/>
                </a:ext>
              </a:extLst>
            </p:cNvPr>
            <p:cNvSpPr/>
            <p:nvPr/>
          </p:nvSpPr>
          <p:spPr>
            <a:xfrm>
              <a:off x="7043746" y="6098869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CA8FA1-AE91-B04F-F98B-C67CFBFAC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9299" y="563267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C3B94C-B858-A59E-0822-B44350795248}"/>
                </a:ext>
              </a:extLst>
            </p:cNvPr>
            <p:cNvSpPr/>
            <p:nvPr/>
          </p:nvSpPr>
          <p:spPr>
            <a:xfrm>
              <a:off x="7757464" y="5825717"/>
              <a:ext cx="126284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746A01-CB87-1D41-843F-94DA861D0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384" y="5359522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3D83873-EC03-7D3F-F039-4441935AA8A0}"/>
                </a:ext>
              </a:extLst>
            </p:cNvPr>
            <p:cNvSpPr/>
            <p:nvPr/>
          </p:nvSpPr>
          <p:spPr>
            <a:xfrm>
              <a:off x="5298954" y="40824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A232C02-D937-BB24-94DA-87B2A17E9F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213" y="36162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2489831-0971-84D2-960C-E59118E79F21}"/>
                </a:ext>
              </a:extLst>
            </p:cNvPr>
            <p:cNvSpPr/>
            <p:nvPr/>
          </p:nvSpPr>
          <p:spPr>
            <a:xfrm>
              <a:off x="6822290" y="2760900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52C51F-7427-64CA-9905-8B3A855A9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620" y="2294705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BBC95E3-E674-F402-8802-66E2C0B37DD3}"/>
                </a:ext>
              </a:extLst>
            </p:cNvPr>
            <p:cNvSpPr/>
            <p:nvPr/>
          </p:nvSpPr>
          <p:spPr>
            <a:xfrm>
              <a:off x="7714599" y="3167509"/>
              <a:ext cx="87933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4D4C856-35AD-93A2-82F0-5E4ED3584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6139" y="270131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2B0DF4F-F16E-45CE-CDDA-2EE709EB3580}"/>
                </a:ext>
              </a:extLst>
            </p:cNvPr>
            <p:cNvSpPr/>
            <p:nvPr/>
          </p:nvSpPr>
          <p:spPr>
            <a:xfrm>
              <a:off x="8196271" y="2287134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DCABAA-420B-7C59-FE8F-E936F9ADFD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3601" y="182093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1092EB6-6C46-AD88-281E-C6027FBF810A}"/>
                </a:ext>
              </a:extLst>
            </p:cNvPr>
            <p:cNvSpPr/>
            <p:nvPr/>
          </p:nvSpPr>
          <p:spPr>
            <a:xfrm>
              <a:off x="9051146" y="3007176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FA8379-DAA4-21E0-AE47-9714A7B218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476" y="254098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97B46D1-F79B-C8E4-0AD9-C9B1923093D9}"/>
                </a:ext>
              </a:extLst>
            </p:cNvPr>
            <p:cNvSpPr/>
            <p:nvPr/>
          </p:nvSpPr>
          <p:spPr>
            <a:xfrm>
              <a:off x="9535694" y="55513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34F5B3-1C27-D0D3-58E1-B0742020C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9953" y="50851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326E21D-CE50-F928-69FF-B546263BD11F}"/>
                </a:ext>
              </a:extLst>
            </p:cNvPr>
            <p:cNvSpPr/>
            <p:nvPr/>
          </p:nvSpPr>
          <p:spPr>
            <a:xfrm>
              <a:off x="9420741" y="4668595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D3E4C5-0034-E001-8C90-FF2FFA9DA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6294" y="4202400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1FAF14-ACCB-89E6-1AB8-7CE989638EFC}"/>
                </a:ext>
              </a:extLst>
            </p:cNvPr>
            <p:cNvSpPr/>
            <p:nvPr/>
          </p:nvSpPr>
          <p:spPr>
            <a:xfrm>
              <a:off x="9901681" y="6117254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3C604F-A615-22D7-48D3-D9E90E9F2C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7234" y="565105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75B4D8C-4703-09DB-9E24-FDC545BB1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68" y="1148400"/>
            <a:ext cx="900072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DC6A-741D-DC19-034E-C981BA632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C4EF8-0666-6614-0B7D-EA0E1B62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Smart City is digital connectivity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0E1EB-B3E8-9E37-EA13-73BD19CC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99FC3-694D-2B08-E6CC-10E28CE9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A154B-6BC0-0FDA-91C8-94C1C993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3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59A825-8C19-29E3-D5A0-28F0C8D8AD7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488" y="1154113"/>
            <a:ext cx="11212512" cy="5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E27E83F-2B19-607B-3B73-8282F7799EC6}"/>
              </a:ext>
            </a:extLst>
          </p:cNvPr>
          <p:cNvGrpSpPr/>
          <p:nvPr/>
        </p:nvGrpSpPr>
        <p:grpSpPr>
          <a:xfrm>
            <a:off x="3561136" y="1820939"/>
            <a:ext cx="7485918" cy="4500725"/>
            <a:chOff x="3561136" y="1820939"/>
            <a:chExt cx="7485918" cy="45007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A3CCAF-5EE8-BD13-1E8A-40C48A47B062}"/>
                </a:ext>
              </a:extLst>
            </p:cNvPr>
            <p:cNvSpPr/>
            <p:nvPr/>
          </p:nvSpPr>
          <p:spPr>
            <a:xfrm>
              <a:off x="3561136" y="5630306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8F61C63-0ED8-A4B8-E727-E4FBE42E9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5395" y="516411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B9E8326-F4CA-76D3-FBEC-E63A589E702F}"/>
                </a:ext>
              </a:extLst>
            </p:cNvPr>
            <p:cNvSpPr/>
            <p:nvPr/>
          </p:nvSpPr>
          <p:spPr>
            <a:xfrm>
              <a:off x="4301900" y="614617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B33F7C-C024-B4BD-03A5-1A28F02893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6159" y="567997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CC7548-5DB3-E0FE-C17D-1344E7A8B2D6}"/>
                </a:ext>
              </a:extLst>
            </p:cNvPr>
            <p:cNvSpPr/>
            <p:nvPr/>
          </p:nvSpPr>
          <p:spPr>
            <a:xfrm>
              <a:off x="5302493" y="5871849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EB95E7F-2B7C-06ED-D84E-9DB48D8447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6752" y="540565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A2325A-3E31-0D72-22DE-B5F007DDC185}"/>
                </a:ext>
              </a:extLst>
            </p:cNvPr>
            <p:cNvSpPr/>
            <p:nvPr/>
          </p:nvSpPr>
          <p:spPr>
            <a:xfrm>
              <a:off x="7043746" y="6098869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ADED6AE-C44C-3827-0B66-409CB2942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9299" y="563267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A177505-5353-ECEC-C5C2-B19E8CD54220}"/>
                </a:ext>
              </a:extLst>
            </p:cNvPr>
            <p:cNvSpPr/>
            <p:nvPr/>
          </p:nvSpPr>
          <p:spPr>
            <a:xfrm>
              <a:off x="7757464" y="5825717"/>
              <a:ext cx="126284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47E204-3F6E-C976-21CE-92DF149A5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384" y="5359522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0A3247-5E9C-CB65-81CB-0701ADC54EA9}"/>
                </a:ext>
              </a:extLst>
            </p:cNvPr>
            <p:cNvSpPr/>
            <p:nvPr/>
          </p:nvSpPr>
          <p:spPr>
            <a:xfrm>
              <a:off x="5298954" y="40824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D7BDDF1-600A-FFDD-B76E-F15DBFA8E7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213" y="36162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D8C58F4-C8CC-A805-3139-C9BC85027A08}"/>
                </a:ext>
              </a:extLst>
            </p:cNvPr>
            <p:cNvSpPr/>
            <p:nvPr/>
          </p:nvSpPr>
          <p:spPr>
            <a:xfrm>
              <a:off x="6822290" y="2760900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51711A9-249D-EE9F-3095-78C8D4DD3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620" y="2294705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37246C4-F495-6AAF-90A9-1B396F0C2576}"/>
                </a:ext>
              </a:extLst>
            </p:cNvPr>
            <p:cNvSpPr/>
            <p:nvPr/>
          </p:nvSpPr>
          <p:spPr>
            <a:xfrm>
              <a:off x="7714599" y="3167509"/>
              <a:ext cx="87933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63C735-F3DD-2BCD-CB9E-2D904675C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56139" y="2701314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E2CE19-9B7F-209C-9D5D-A221451AC68B}"/>
                </a:ext>
              </a:extLst>
            </p:cNvPr>
            <p:cNvSpPr/>
            <p:nvPr/>
          </p:nvSpPr>
          <p:spPr>
            <a:xfrm>
              <a:off x="8196271" y="2287134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D87BE19-EF9D-A3B8-5986-80F4F47307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3601" y="182093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174C53D-1742-D0A7-62E0-2330B2024E6D}"/>
                </a:ext>
              </a:extLst>
            </p:cNvPr>
            <p:cNvSpPr/>
            <p:nvPr/>
          </p:nvSpPr>
          <p:spPr>
            <a:xfrm>
              <a:off x="9051146" y="3007176"/>
              <a:ext cx="721510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7A41B5-827B-F9BC-0E12-0F082DDF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476" y="2540981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76B00D8-C427-6E06-1CFE-9475162AC507}"/>
                </a:ext>
              </a:extLst>
            </p:cNvPr>
            <p:cNvSpPr/>
            <p:nvPr/>
          </p:nvSpPr>
          <p:spPr>
            <a:xfrm>
              <a:off x="9535694" y="5551393"/>
              <a:ext cx="588518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20E15AD-F364-AA01-2784-98B82F9779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29953" y="5085198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A1A8DBA-9D8A-0E43-4B7C-1DFBC8F63903}"/>
                </a:ext>
              </a:extLst>
            </p:cNvPr>
            <p:cNvSpPr/>
            <p:nvPr/>
          </p:nvSpPr>
          <p:spPr>
            <a:xfrm>
              <a:off x="9420741" y="4668595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027CEF6-2F5C-6FC5-BE76-2223F431A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6294" y="4202400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C6E53AF-1490-D5E7-43DB-86AE266B71F0}"/>
                </a:ext>
              </a:extLst>
            </p:cNvPr>
            <p:cNvSpPr/>
            <p:nvPr/>
          </p:nvSpPr>
          <p:spPr>
            <a:xfrm>
              <a:off x="9901681" y="6117254"/>
              <a:ext cx="1145373" cy="175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8269617-9E62-5B70-18F2-6B3715C843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7234" y="5651059"/>
              <a:ext cx="0" cy="548648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glow rad="50800">
                <a:schemeClr val="bg1">
                  <a:alpha val="42698"/>
                </a:schemeClr>
              </a:glow>
              <a:softEdge rad="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A computer icons in circles&#10;&#10;AI-generated content may be incorrect.">
            <a:extLst>
              <a:ext uri="{FF2B5EF4-FFF2-40B4-BE49-F238E27FC236}">
                <a16:creationId xmlns:a16="http://schemas.microsoft.com/office/drawing/2014/main" id="{B7EBF213-9749-80D0-29B7-5AEDB63821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68" y="1149788"/>
            <a:ext cx="9000000" cy="5040000"/>
          </a:xfrm>
          <a:prstGeom prst="rect">
            <a:avLst/>
          </a:prstGeom>
        </p:spPr>
      </p:pic>
      <p:pic>
        <p:nvPicPr>
          <p:cNvPr id="7" name="Picture 6" descr="A white lines on a black background&#10;&#10;AI-generated content may be incorrect.">
            <a:extLst>
              <a:ext uri="{FF2B5EF4-FFF2-40B4-BE49-F238E27FC236}">
                <a16:creationId xmlns:a16="http://schemas.microsoft.com/office/drawing/2014/main" id="{27B0EE21-1386-1BDC-8380-CAAF751F6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95" y="1157244"/>
            <a:ext cx="900072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54EC1-D2B1-1B4F-C68E-8A05FA063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88A4-E4CC-3319-FA84-001598C6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But… what’s behind a service?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FB2A0-FF93-9264-899F-6052889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EDCE3-B9BA-55F3-A445-4E75CABD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B897-2B56-39BD-3776-2272840A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4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C9FBB11-72CD-AFA4-8B72-392915805E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488" y="1154113"/>
            <a:ext cx="11212512" cy="5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257D2C-AD09-1E7A-171D-3D77969195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9482" y="1149788"/>
            <a:ext cx="9000000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51362-E09A-16B4-27A4-5B22BDF2490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095" y="1157244"/>
            <a:ext cx="9000000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C8D28-AD92-B667-9EF2-07AFD043E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651" y="1151381"/>
            <a:ext cx="9000727" cy="504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82923B6-9930-A13C-290B-BCC2B970ED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715" y="1138902"/>
            <a:ext cx="11212285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DF433-EDBC-B87F-CA50-9F91E33B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7A927-2F1B-ADC9-2697-FE2892B3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… and behind?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1747C-4E27-4359-3404-B0803521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E79CE-A6B5-9E31-E320-26CC18EE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B13CA-8702-2A19-0167-8502F4B1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5</a:t>
            </a:fld>
            <a:endParaRPr lang="en-IT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9CD58D-EE29-E246-8063-21A7E6895E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875" y="1152525"/>
            <a:ext cx="9001125" cy="5040313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7D81DA-D18D-F2E2-7A54-66D8426CA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68" y="1149788"/>
            <a:ext cx="9000727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198407-6896-525E-3F34-0CDB8EE5D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095" y="1157244"/>
            <a:ext cx="9000727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06C6E-ECC4-DF48-3A4C-55C5CB7A7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651" y="1151381"/>
            <a:ext cx="9000727" cy="504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69D675D-2501-CFB9-08A1-4A84832F1A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715" y="1138902"/>
            <a:ext cx="11212285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D69911-BF0B-0584-D188-52EB3FC30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3460" y="1151673"/>
            <a:ext cx="900072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DA9B8-DD8A-33C7-C6A7-F933CA3F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3FA5-C0AE-3B8A-C47D-6901D271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 chain has its weakest link(s)!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DA836-9882-D36D-5E93-C28D669E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ECB98-7215-3DA9-6A58-98FAA8B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7B1A-BFD7-5BD0-CA99-7F888517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6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FEE15-52AB-EC23-BE95-C33274C0131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68" y="1148841"/>
            <a:ext cx="9000000" cy="504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95EEE00-EB9D-EFF8-A4DF-F7938988AB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715" y="1138902"/>
            <a:ext cx="11212285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EFA54351-4AC9-22C2-AB73-340378A97A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60740" y="2101036"/>
            <a:ext cx="330741" cy="272513"/>
          </a:xfrm>
          <a:custGeom>
            <a:avLst/>
            <a:gdLst>
              <a:gd name="connsiteX0" fmla="*/ 330741 w 330741"/>
              <a:gd name="connsiteY0" fmla="*/ 272513 h 272513"/>
              <a:gd name="connsiteX1" fmla="*/ 194554 w 330741"/>
              <a:gd name="connsiteY1" fmla="*/ 138 h 272513"/>
              <a:gd name="connsiteX2" fmla="*/ 0 w 330741"/>
              <a:gd name="connsiteY2" fmla="*/ 243330 h 27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741" h="272513" extrusionOk="0">
                <a:moveTo>
                  <a:pt x="330741" y="272513"/>
                </a:moveTo>
                <a:cubicBezTo>
                  <a:pt x="286448" y="136437"/>
                  <a:pt x="240402" y="8483"/>
                  <a:pt x="194554" y="138"/>
                </a:cubicBezTo>
                <a:cubicBezTo>
                  <a:pt x="147285" y="-3073"/>
                  <a:pt x="34527" y="120421"/>
                  <a:pt x="0" y="24333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30741 w 330741"/>
                      <a:gd name="connsiteY0" fmla="*/ 272513 h 272513"/>
                      <a:gd name="connsiteX1" fmla="*/ 194554 w 330741"/>
                      <a:gd name="connsiteY1" fmla="*/ 138 h 272513"/>
                      <a:gd name="connsiteX2" fmla="*/ 0 w 330741"/>
                      <a:gd name="connsiteY2" fmla="*/ 243330 h 272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741" h="272513">
                        <a:moveTo>
                          <a:pt x="330741" y="272513"/>
                        </a:moveTo>
                        <a:cubicBezTo>
                          <a:pt x="290209" y="138757"/>
                          <a:pt x="249677" y="5002"/>
                          <a:pt x="194554" y="138"/>
                        </a:cubicBezTo>
                        <a:cubicBezTo>
                          <a:pt x="139431" y="-4726"/>
                          <a:pt x="69715" y="119302"/>
                          <a:pt x="0" y="24333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2A5C958-B2EB-361C-54E3-A024CD57BD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943617" y="2451370"/>
            <a:ext cx="826851" cy="332166"/>
          </a:xfrm>
          <a:custGeom>
            <a:avLst/>
            <a:gdLst>
              <a:gd name="connsiteX0" fmla="*/ 826851 w 826851"/>
              <a:gd name="connsiteY0" fmla="*/ 97277 h 332166"/>
              <a:gd name="connsiteX1" fmla="*/ 428017 w 826851"/>
              <a:gd name="connsiteY1" fmla="*/ 330741 h 332166"/>
              <a:gd name="connsiteX2" fmla="*/ 0 w 826851"/>
              <a:gd name="connsiteY2" fmla="*/ 0 h 33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851" h="332166" extrusionOk="0">
                <a:moveTo>
                  <a:pt x="826851" y="97277"/>
                </a:moveTo>
                <a:cubicBezTo>
                  <a:pt x="705044" y="247445"/>
                  <a:pt x="568596" y="351879"/>
                  <a:pt x="428017" y="330741"/>
                </a:cubicBezTo>
                <a:cubicBezTo>
                  <a:pt x="279394" y="311012"/>
                  <a:pt x="127830" y="18402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826851 w 826851"/>
                      <a:gd name="connsiteY0" fmla="*/ 97277 h 332166"/>
                      <a:gd name="connsiteX1" fmla="*/ 428017 w 826851"/>
                      <a:gd name="connsiteY1" fmla="*/ 330741 h 332166"/>
                      <a:gd name="connsiteX2" fmla="*/ 0 w 826851"/>
                      <a:gd name="connsiteY2" fmla="*/ 0 h 332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6851" h="332166">
                        <a:moveTo>
                          <a:pt x="826851" y="97277"/>
                        </a:moveTo>
                        <a:cubicBezTo>
                          <a:pt x="696338" y="222115"/>
                          <a:pt x="565825" y="346954"/>
                          <a:pt x="428017" y="330741"/>
                        </a:cubicBezTo>
                        <a:cubicBezTo>
                          <a:pt x="290208" y="314528"/>
                          <a:pt x="145104" y="157264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5F23789-7915-EA2A-BFB4-DBD22BBE63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 flipV="1">
            <a:off x="10770182" y="2418616"/>
            <a:ext cx="680937" cy="746443"/>
          </a:xfrm>
          <a:custGeom>
            <a:avLst/>
            <a:gdLst>
              <a:gd name="connsiteX0" fmla="*/ 680937 w 680937"/>
              <a:gd name="connsiteY0" fmla="*/ 700393 h 746443"/>
              <a:gd name="connsiteX1" fmla="*/ 252920 w 680937"/>
              <a:gd name="connsiteY1" fmla="*/ 389109 h 746443"/>
              <a:gd name="connsiteX2" fmla="*/ 0 w 680937"/>
              <a:gd name="connsiteY2" fmla="*/ 0 h 74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937" h="746443" extrusionOk="0">
                <a:moveTo>
                  <a:pt x="680937" y="700393"/>
                </a:moveTo>
                <a:cubicBezTo>
                  <a:pt x="447758" y="871473"/>
                  <a:pt x="344083" y="636884"/>
                  <a:pt x="252920" y="389109"/>
                </a:cubicBezTo>
                <a:cubicBezTo>
                  <a:pt x="202700" y="107816"/>
                  <a:pt x="218157" y="15437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680937 w 680937"/>
                      <a:gd name="connsiteY0" fmla="*/ 700393 h 728634"/>
                      <a:gd name="connsiteX1" fmla="*/ 252920 w 680937"/>
                      <a:gd name="connsiteY1" fmla="*/ 389109 h 728634"/>
                      <a:gd name="connsiteX2" fmla="*/ 0 w 680937"/>
                      <a:gd name="connsiteY2" fmla="*/ 0 h 728634"/>
                      <a:gd name="connsiteX0" fmla="*/ 680937 w 680937"/>
                      <a:gd name="connsiteY0" fmla="*/ 700393 h 746443"/>
                      <a:gd name="connsiteX1" fmla="*/ 252920 w 680937"/>
                      <a:gd name="connsiteY1" fmla="*/ 389109 h 746443"/>
                      <a:gd name="connsiteX2" fmla="*/ 0 w 680937"/>
                      <a:gd name="connsiteY2" fmla="*/ 0 h 74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0937" h="746443" extrusionOk="0">
                        <a:moveTo>
                          <a:pt x="680937" y="700393"/>
                        </a:moveTo>
                        <a:cubicBezTo>
                          <a:pt x="438741" y="845238"/>
                          <a:pt x="336113" y="622720"/>
                          <a:pt x="252920" y="389109"/>
                        </a:cubicBezTo>
                        <a:cubicBezTo>
                          <a:pt x="206146" y="108937"/>
                          <a:pt x="220374" y="150938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878451-9C19-A566-6CAE-F1246FD05C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2136" y="3492230"/>
            <a:ext cx="1021404" cy="525293"/>
          </a:xfrm>
          <a:custGeom>
            <a:avLst/>
            <a:gdLst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04" h="525293">
                <a:moveTo>
                  <a:pt x="1021404" y="0"/>
                </a:moveTo>
                <a:cubicBezTo>
                  <a:pt x="955742" y="262646"/>
                  <a:pt x="656616" y="223736"/>
                  <a:pt x="437744" y="223736"/>
                </a:cubicBezTo>
                <a:cubicBezTo>
                  <a:pt x="150778" y="233463"/>
                  <a:pt x="119164" y="350196"/>
                  <a:pt x="0" y="52529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643828E-EE27-27F0-6289-881A0D6E62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151981" y="5446585"/>
            <a:ext cx="330741" cy="272513"/>
          </a:xfrm>
          <a:custGeom>
            <a:avLst/>
            <a:gdLst>
              <a:gd name="connsiteX0" fmla="*/ 330741 w 330741"/>
              <a:gd name="connsiteY0" fmla="*/ 272513 h 272513"/>
              <a:gd name="connsiteX1" fmla="*/ 194554 w 330741"/>
              <a:gd name="connsiteY1" fmla="*/ 138 h 272513"/>
              <a:gd name="connsiteX2" fmla="*/ 0 w 330741"/>
              <a:gd name="connsiteY2" fmla="*/ 243330 h 27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741" h="272513" extrusionOk="0">
                <a:moveTo>
                  <a:pt x="330741" y="272513"/>
                </a:moveTo>
                <a:cubicBezTo>
                  <a:pt x="286448" y="136437"/>
                  <a:pt x="240402" y="8483"/>
                  <a:pt x="194554" y="138"/>
                </a:cubicBezTo>
                <a:cubicBezTo>
                  <a:pt x="147285" y="-3073"/>
                  <a:pt x="34527" y="120421"/>
                  <a:pt x="0" y="24333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30741 w 330741"/>
                      <a:gd name="connsiteY0" fmla="*/ 272513 h 272513"/>
                      <a:gd name="connsiteX1" fmla="*/ 194554 w 330741"/>
                      <a:gd name="connsiteY1" fmla="*/ 138 h 272513"/>
                      <a:gd name="connsiteX2" fmla="*/ 0 w 330741"/>
                      <a:gd name="connsiteY2" fmla="*/ 243330 h 272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741" h="272513">
                        <a:moveTo>
                          <a:pt x="330741" y="272513"/>
                        </a:moveTo>
                        <a:cubicBezTo>
                          <a:pt x="290209" y="138757"/>
                          <a:pt x="249677" y="5002"/>
                          <a:pt x="194554" y="138"/>
                        </a:cubicBezTo>
                        <a:cubicBezTo>
                          <a:pt x="139431" y="-4726"/>
                          <a:pt x="69715" y="119302"/>
                          <a:pt x="0" y="24333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C61D6492-7CD2-B93F-2857-BB61E08B70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755096" y="5541730"/>
            <a:ext cx="787941" cy="456462"/>
          </a:xfrm>
          <a:custGeom>
            <a:avLst/>
            <a:gdLst>
              <a:gd name="connsiteX0" fmla="*/ 787941 w 787941"/>
              <a:gd name="connsiteY0" fmla="*/ 301557 h 456462"/>
              <a:gd name="connsiteX1" fmla="*/ 389107 w 787941"/>
              <a:gd name="connsiteY1" fmla="*/ 437745 h 456462"/>
              <a:gd name="connsiteX2" fmla="*/ 0 w 787941"/>
              <a:gd name="connsiteY2" fmla="*/ 0 h 45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941" h="456462" extrusionOk="0">
                <a:moveTo>
                  <a:pt x="787941" y="301557"/>
                </a:moveTo>
                <a:cubicBezTo>
                  <a:pt x="679004" y="489167"/>
                  <a:pt x="545229" y="486506"/>
                  <a:pt x="389107" y="437745"/>
                </a:cubicBezTo>
                <a:cubicBezTo>
                  <a:pt x="209355" y="407895"/>
                  <a:pt x="97004" y="23178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787941 w 787941"/>
                      <a:gd name="connsiteY0" fmla="*/ 301557 h 537739"/>
                      <a:gd name="connsiteX1" fmla="*/ 389107 w 787941"/>
                      <a:gd name="connsiteY1" fmla="*/ 535021 h 537739"/>
                      <a:gd name="connsiteX2" fmla="*/ 0 w 787941"/>
                      <a:gd name="connsiteY2" fmla="*/ 0 h 537739"/>
                      <a:gd name="connsiteX0" fmla="*/ 787941 w 787941"/>
                      <a:gd name="connsiteY0" fmla="*/ 301557 h 456462"/>
                      <a:gd name="connsiteX1" fmla="*/ 389107 w 787941"/>
                      <a:gd name="connsiteY1" fmla="*/ 437745 h 456462"/>
                      <a:gd name="connsiteX2" fmla="*/ 0 w 787941"/>
                      <a:gd name="connsiteY2" fmla="*/ 0 h 45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7941" h="456462" extrusionOk="0">
                        <a:moveTo>
                          <a:pt x="787941" y="301557"/>
                        </a:moveTo>
                        <a:cubicBezTo>
                          <a:pt x="675870" y="480050"/>
                          <a:pt x="535960" y="470033"/>
                          <a:pt x="389107" y="437745"/>
                        </a:cubicBezTo>
                        <a:cubicBezTo>
                          <a:pt x="223979" y="412650"/>
                          <a:pt x="121859" y="193276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6687940-0674-7299-7983-26B3BF072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 flipV="1">
            <a:off x="6402246" y="4740279"/>
            <a:ext cx="357862" cy="1721798"/>
          </a:xfrm>
          <a:custGeom>
            <a:avLst/>
            <a:gdLst>
              <a:gd name="connsiteX0" fmla="*/ 270314 w 357862"/>
              <a:gd name="connsiteY0" fmla="*/ 1721798 h 1721798"/>
              <a:gd name="connsiteX1" fmla="*/ 27123 w 357862"/>
              <a:gd name="connsiteY1" fmla="*/ 894948 h 1721798"/>
              <a:gd name="connsiteX2" fmla="*/ 357862 w 357862"/>
              <a:gd name="connsiteY2" fmla="*/ 0 h 172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862" h="1721798" extrusionOk="0">
                <a:moveTo>
                  <a:pt x="270314" y="1721798"/>
                </a:moveTo>
                <a:cubicBezTo>
                  <a:pt x="105960" y="1444037"/>
                  <a:pt x="112508" y="1282548"/>
                  <a:pt x="27123" y="894948"/>
                </a:cubicBezTo>
                <a:cubicBezTo>
                  <a:pt x="-117718" y="424271"/>
                  <a:pt x="99861" y="320750"/>
                  <a:pt x="357862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254573 w 342121"/>
                      <a:gd name="connsiteY0" fmla="*/ 1721798 h 1738880"/>
                      <a:gd name="connsiteX1" fmla="*/ 11382 w 342121"/>
                      <a:gd name="connsiteY1" fmla="*/ 894948 h 1738880"/>
                      <a:gd name="connsiteX2" fmla="*/ 342121 w 342121"/>
                      <a:gd name="connsiteY2" fmla="*/ 0 h 1738880"/>
                      <a:gd name="connsiteX0" fmla="*/ 270314 w 357862"/>
                      <a:gd name="connsiteY0" fmla="*/ 1721798 h 1721798"/>
                      <a:gd name="connsiteX1" fmla="*/ 27123 w 357862"/>
                      <a:gd name="connsiteY1" fmla="*/ 894948 h 1721798"/>
                      <a:gd name="connsiteX2" fmla="*/ 357862 w 357862"/>
                      <a:gd name="connsiteY2" fmla="*/ 0 h 172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862" h="1721798" extrusionOk="0">
                        <a:moveTo>
                          <a:pt x="270314" y="1721798"/>
                        </a:moveTo>
                        <a:cubicBezTo>
                          <a:pt x="96474" y="1416439"/>
                          <a:pt x="97002" y="1254992"/>
                          <a:pt x="27123" y="894948"/>
                        </a:cubicBezTo>
                        <a:cubicBezTo>
                          <a:pt x="-69509" y="439946"/>
                          <a:pt x="104051" y="314259"/>
                          <a:pt x="357862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236B122-34EE-E507-F21F-4699AB2FE6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640183">
            <a:off x="5604833" y="3508572"/>
            <a:ext cx="1021404" cy="525293"/>
          </a:xfrm>
          <a:custGeom>
            <a:avLst/>
            <a:gdLst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04" h="525293">
                <a:moveTo>
                  <a:pt x="1021404" y="0"/>
                </a:moveTo>
                <a:cubicBezTo>
                  <a:pt x="955742" y="262646"/>
                  <a:pt x="656616" y="223736"/>
                  <a:pt x="437744" y="223736"/>
                </a:cubicBezTo>
                <a:cubicBezTo>
                  <a:pt x="150778" y="233463"/>
                  <a:pt x="119164" y="350196"/>
                  <a:pt x="0" y="52529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3104457-A260-DABC-A2E1-B1361DD16A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 flipV="1">
            <a:off x="6189730" y="4375216"/>
            <a:ext cx="632694" cy="1517517"/>
          </a:xfrm>
          <a:custGeom>
            <a:avLst/>
            <a:gdLst>
              <a:gd name="connsiteX0" fmla="*/ 136584 w 632694"/>
              <a:gd name="connsiteY0" fmla="*/ 1517517 h 1517517"/>
              <a:gd name="connsiteX1" fmla="*/ 398 w 632694"/>
              <a:gd name="connsiteY1" fmla="*/ 671215 h 1517517"/>
              <a:gd name="connsiteX2" fmla="*/ 632694 w 632694"/>
              <a:gd name="connsiteY2" fmla="*/ 0 h 151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694" h="1517517" extrusionOk="0">
                <a:moveTo>
                  <a:pt x="136584" y="1517517"/>
                </a:moveTo>
                <a:cubicBezTo>
                  <a:pt x="-8203" y="1296682"/>
                  <a:pt x="138151" y="1151881"/>
                  <a:pt x="398" y="671215"/>
                </a:cubicBezTo>
                <a:cubicBezTo>
                  <a:pt x="-42007" y="167187"/>
                  <a:pt x="248609" y="516088"/>
                  <a:pt x="632694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173006 w 669116"/>
                      <a:gd name="connsiteY0" fmla="*/ 1517517 h 1517517"/>
                      <a:gd name="connsiteX1" fmla="*/ 36820 w 669116"/>
                      <a:gd name="connsiteY1" fmla="*/ 671215 h 1517517"/>
                      <a:gd name="connsiteX2" fmla="*/ 669116 w 669116"/>
                      <a:gd name="connsiteY2" fmla="*/ 0 h 1517517"/>
                      <a:gd name="connsiteX0" fmla="*/ 136584 w 632694"/>
                      <a:gd name="connsiteY0" fmla="*/ 1517517 h 1517517"/>
                      <a:gd name="connsiteX1" fmla="*/ 398 w 632694"/>
                      <a:gd name="connsiteY1" fmla="*/ 671215 h 1517517"/>
                      <a:gd name="connsiteX2" fmla="*/ 632694 w 632694"/>
                      <a:gd name="connsiteY2" fmla="*/ 0 h 1517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2694" h="1517517" extrusionOk="0">
                        <a:moveTo>
                          <a:pt x="136584" y="1517517"/>
                        </a:moveTo>
                        <a:cubicBezTo>
                          <a:pt x="-10714" y="1289378"/>
                          <a:pt x="120666" y="1120807"/>
                          <a:pt x="398" y="671215"/>
                        </a:cubicBezTo>
                        <a:cubicBezTo>
                          <a:pt x="-12219" y="176872"/>
                          <a:pt x="277133" y="471897"/>
                          <a:pt x="632694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746C4D5-FDDB-9162-F00C-F83236769C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1875056" flipV="1">
            <a:off x="5744146" y="4204699"/>
            <a:ext cx="646844" cy="447952"/>
          </a:xfrm>
          <a:custGeom>
            <a:avLst/>
            <a:gdLst>
              <a:gd name="connsiteX0" fmla="*/ 646844 w 646844"/>
              <a:gd name="connsiteY0" fmla="*/ 447952 h 447952"/>
              <a:gd name="connsiteX1" fmla="*/ 482865 w 646844"/>
              <a:gd name="connsiteY1" fmla="*/ 78909 h 447952"/>
              <a:gd name="connsiteX2" fmla="*/ 0 w 646844"/>
              <a:gd name="connsiteY2" fmla="*/ 116405 h 44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844" h="447952" extrusionOk="0">
                <a:moveTo>
                  <a:pt x="646844" y="447952"/>
                </a:moveTo>
                <a:cubicBezTo>
                  <a:pt x="563112" y="257363"/>
                  <a:pt x="608659" y="388232"/>
                  <a:pt x="482865" y="78909"/>
                </a:cubicBezTo>
                <a:cubicBezTo>
                  <a:pt x="371985" y="-109742"/>
                  <a:pt x="151493" y="99149"/>
                  <a:pt x="0" y="11640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646844 w 646844"/>
                      <a:gd name="connsiteY0" fmla="*/ 446518 h 446518"/>
                      <a:gd name="connsiteX1" fmla="*/ 482865 w 646844"/>
                      <a:gd name="connsiteY1" fmla="*/ 77475 h 446518"/>
                      <a:gd name="connsiteX2" fmla="*/ 0 w 646844"/>
                      <a:gd name="connsiteY2" fmla="*/ 114971 h 446518"/>
                      <a:gd name="connsiteX0" fmla="*/ 646844 w 646844"/>
                      <a:gd name="connsiteY0" fmla="*/ 447952 h 447952"/>
                      <a:gd name="connsiteX1" fmla="*/ 482865 w 646844"/>
                      <a:gd name="connsiteY1" fmla="*/ 78909 h 447952"/>
                      <a:gd name="connsiteX2" fmla="*/ 0 w 646844"/>
                      <a:gd name="connsiteY2" fmla="*/ 116405 h 44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844" h="447952" extrusionOk="0">
                        <a:moveTo>
                          <a:pt x="646844" y="447952"/>
                        </a:moveTo>
                        <a:cubicBezTo>
                          <a:pt x="558433" y="243749"/>
                          <a:pt x="604114" y="380155"/>
                          <a:pt x="482865" y="78909"/>
                        </a:cubicBezTo>
                        <a:cubicBezTo>
                          <a:pt x="388324" y="-104429"/>
                          <a:pt x="160697" y="84890"/>
                          <a:pt x="0" y="11640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7D51BE-CB9A-14D8-9600-810AFE09F791}"/>
              </a:ext>
            </a:extLst>
          </p:cNvPr>
          <p:cNvGrpSpPr/>
          <p:nvPr/>
        </p:nvGrpSpPr>
        <p:grpSpPr>
          <a:xfrm>
            <a:off x="9964712" y="3882863"/>
            <a:ext cx="555763" cy="555763"/>
            <a:chOff x="1896329" y="2627641"/>
            <a:chExt cx="555763" cy="55576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F6E65F-66A2-E4FC-0221-5A981E8C3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211" y="283352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2E3116-8F85-33A8-07DD-30EE1DC82E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1671" y="2732983"/>
              <a:ext cx="345080" cy="3450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9355DA-59AB-9FE2-7BDA-B99A681699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329" y="2627641"/>
              <a:ext cx="555763" cy="5557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6EA3E4-85C7-6F42-ACB7-86FAD863CF78}"/>
              </a:ext>
            </a:extLst>
          </p:cNvPr>
          <p:cNvGrpSpPr/>
          <p:nvPr/>
        </p:nvGrpSpPr>
        <p:grpSpPr>
          <a:xfrm>
            <a:off x="5369934" y="3056997"/>
            <a:ext cx="555763" cy="555763"/>
            <a:chOff x="1896329" y="2627641"/>
            <a:chExt cx="555763" cy="55576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A6A7A4C-9198-2AC8-334E-8403F7567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211" y="283352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997381-5398-9F08-0534-CCB258053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1671" y="2732983"/>
              <a:ext cx="345080" cy="3450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A2A4405-7097-2A1F-AFA5-4D4F958E66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329" y="2627641"/>
              <a:ext cx="555763" cy="5557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11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F8075-4938-0F56-FC59-FBE3600A5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794D-6D20-326F-1A9A-FAB1D550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Wait… we have security functions in place!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3C2A3-16D4-A46A-C744-CE7E5B23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1FCEE-CD9D-78DF-426B-F1A01C81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22EA5-161C-E86A-F461-40D72636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7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9239F6-EBB7-0A79-779E-A1C09D3C86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68" y="1148400"/>
            <a:ext cx="9000000" cy="5040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2EF7453-A91F-213D-88CD-9380570D5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715" y="1138902"/>
            <a:ext cx="11212285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57B183-F96E-B7AE-FAEF-D07F3A2A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600" y="1148400"/>
            <a:ext cx="9000727" cy="504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C9DF48-98E1-6755-1C7D-38FA3B90E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600" y="1148400"/>
            <a:ext cx="9000727" cy="504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F8CBEC-022C-4ACE-AF6C-CF85E1A293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600" y="1148400"/>
            <a:ext cx="900072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C580B-C93A-1292-3EBF-D2F2D1FF0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D3BB0-DA91-DF11-A168-15C4AD91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you really trust your suppliers?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F5C8C-4190-D540-154E-70753F8D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DA31C-609B-F67D-1188-AC3E7528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8002C-4841-704C-96FC-8F24EE8B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8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FFD1F9-FF60-FB73-4F09-D2917254D6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68" y="1148604"/>
            <a:ext cx="9000000" cy="503959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52C1050-D295-5D8C-A7B7-F37B5AABF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715" y="1138902"/>
            <a:ext cx="11212285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A84C8CB-B747-F36F-B631-1C3A94055E87}"/>
              </a:ext>
            </a:extLst>
          </p:cNvPr>
          <p:cNvSpPr/>
          <p:nvPr/>
        </p:nvSpPr>
        <p:spPr>
          <a:xfrm flipH="1">
            <a:off x="4254851" y="5720905"/>
            <a:ext cx="330741" cy="272513"/>
          </a:xfrm>
          <a:custGeom>
            <a:avLst/>
            <a:gdLst>
              <a:gd name="connsiteX0" fmla="*/ 330741 w 330741"/>
              <a:gd name="connsiteY0" fmla="*/ 272513 h 272513"/>
              <a:gd name="connsiteX1" fmla="*/ 194554 w 330741"/>
              <a:gd name="connsiteY1" fmla="*/ 138 h 272513"/>
              <a:gd name="connsiteX2" fmla="*/ 0 w 330741"/>
              <a:gd name="connsiteY2" fmla="*/ 243330 h 27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741" h="272513" extrusionOk="0">
                <a:moveTo>
                  <a:pt x="330741" y="272513"/>
                </a:moveTo>
                <a:cubicBezTo>
                  <a:pt x="286448" y="136437"/>
                  <a:pt x="240402" y="8483"/>
                  <a:pt x="194554" y="138"/>
                </a:cubicBezTo>
                <a:cubicBezTo>
                  <a:pt x="147285" y="-3073"/>
                  <a:pt x="34527" y="120421"/>
                  <a:pt x="0" y="24333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30741 w 330741"/>
                      <a:gd name="connsiteY0" fmla="*/ 272513 h 272513"/>
                      <a:gd name="connsiteX1" fmla="*/ 194554 w 330741"/>
                      <a:gd name="connsiteY1" fmla="*/ 138 h 272513"/>
                      <a:gd name="connsiteX2" fmla="*/ 0 w 330741"/>
                      <a:gd name="connsiteY2" fmla="*/ 243330 h 272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741" h="272513">
                        <a:moveTo>
                          <a:pt x="330741" y="272513"/>
                        </a:moveTo>
                        <a:cubicBezTo>
                          <a:pt x="290209" y="138757"/>
                          <a:pt x="249677" y="5002"/>
                          <a:pt x="194554" y="138"/>
                        </a:cubicBezTo>
                        <a:cubicBezTo>
                          <a:pt x="139431" y="-4726"/>
                          <a:pt x="69715" y="119302"/>
                          <a:pt x="0" y="24333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CA01B8F-958A-5FC2-FCC0-510AD8D147B1}"/>
              </a:ext>
            </a:extLst>
          </p:cNvPr>
          <p:cNvSpPr/>
          <p:nvPr/>
        </p:nvSpPr>
        <p:spPr>
          <a:xfrm flipH="1">
            <a:off x="4755096" y="5541730"/>
            <a:ext cx="787941" cy="456462"/>
          </a:xfrm>
          <a:custGeom>
            <a:avLst/>
            <a:gdLst>
              <a:gd name="connsiteX0" fmla="*/ 787941 w 787941"/>
              <a:gd name="connsiteY0" fmla="*/ 301557 h 456462"/>
              <a:gd name="connsiteX1" fmla="*/ 389107 w 787941"/>
              <a:gd name="connsiteY1" fmla="*/ 437745 h 456462"/>
              <a:gd name="connsiteX2" fmla="*/ 0 w 787941"/>
              <a:gd name="connsiteY2" fmla="*/ 0 h 45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941" h="456462" extrusionOk="0">
                <a:moveTo>
                  <a:pt x="787941" y="301557"/>
                </a:moveTo>
                <a:cubicBezTo>
                  <a:pt x="679004" y="489167"/>
                  <a:pt x="545229" y="486506"/>
                  <a:pt x="389107" y="437745"/>
                </a:cubicBezTo>
                <a:cubicBezTo>
                  <a:pt x="209355" y="407895"/>
                  <a:pt x="97004" y="23178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787941 w 787941"/>
                      <a:gd name="connsiteY0" fmla="*/ 301557 h 537739"/>
                      <a:gd name="connsiteX1" fmla="*/ 389107 w 787941"/>
                      <a:gd name="connsiteY1" fmla="*/ 535021 h 537739"/>
                      <a:gd name="connsiteX2" fmla="*/ 0 w 787941"/>
                      <a:gd name="connsiteY2" fmla="*/ 0 h 537739"/>
                      <a:gd name="connsiteX0" fmla="*/ 787941 w 787941"/>
                      <a:gd name="connsiteY0" fmla="*/ 301557 h 456462"/>
                      <a:gd name="connsiteX1" fmla="*/ 389107 w 787941"/>
                      <a:gd name="connsiteY1" fmla="*/ 437745 h 456462"/>
                      <a:gd name="connsiteX2" fmla="*/ 0 w 787941"/>
                      <a:gd name="connsiteY2" fmla="*/ 0 h 456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7941" h="456462" extrusionOk="0">
                        <a:moveTo>
                          <a:pt x="787941" y="301557"/>
                        </a:moveTo>
                        <a:cubicBezTo>
                          <a:pt x="675870" y="480050"/>
                          <a:pt x="535960" y="470033"/>
                          <a:pt x="389107" y="437745"/>
                        </a:cubicBezTo>
                        <a:cubicBezTo>
                          <a:pt x="223979" y="412650"/>
                          <a:pt x="121859" y="193276"/>
                          <a:pt x="0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EB14B95-B35D-C413-E7F1-652959C0B9FF}"/>
              </a:ext>
            </a:extLst>
          </p:cNvPr>
          <p:cNvSpPr/>
          <p:nvPr/>
        </p:nvSpPr>
        <p:spPr>
          <a:xfrm rot="16200000" flipV="1">
            <a:off x="6402246" y="4740279"/>
            <a:ext cx="357862" cy="1721798"/>
          </a:xfrm>
          <a:custGeom>
            <a:avLst/>
            <a:gdLst>
              <a:gd name="connsiteX0" fmla="*/ 270314 w 357862"/>
              <a:gd name="connsiteY0" fmla="*/ 1721798 h 1721798"/>
              <a:gd name="connsiteX1" fmla="*/ 27123 w 357862"/>
              <a:gd name="connsiteY1" fmla="*/ 894948 h 1721798"/>
              <a:gd name="connsiteX2" fmla="*/ 357862 w 357862"/>
              <a:gd name="connsiteY2" fmla="*/ 0 h 172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862" h="1721798" extrusionOk="0">
                <a:moveTo>
                  <a:pt x="270314" y="1721798"/>
                </a:moveTo>
                <a:cubicBezTo>
                  <a:pt x="105960" y="1444037"/>
                  <a:pt x="112508" y="1282548"/>
                  <a:pt x="27123" y="894948"/>
                </a:cubicBezTo>
                <a:cubicBezTo>
                  <a:pt x="-117718" y="424271"/>
                  <a:pt x="99861" y="320750"/>
                  <a:pt x="357862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254573 w 342121"/>
                      <a:gd name="connsiteY0" fmla="*/ 1721798 h 1738880"/>
                      <a:gd name="connsiteX1" fmla="*/ 11382 w 342121"/>
                      <a:gd name="connsiteY1" fmla="*/ 894948 h 1738880"/>
                      <a:gd name="connsiteX2" fmla="*/ 342121 w 342121"/>
                      <a:gd name="connsiteY2" fmla="*/ 0 h 1738880"/>
                      <a:gd name="connsiteX0" fmla="*/ 270314 w 357862"/>
                      <a:gd name="connsiteY0" fmla="*/ 1721798 h 1721798"/>
                      <a:gd name="connsiteX1" fmla="*/ 27123 w 357862"/>
                      <a:gd name="connsiteY1" fmla="*/ 894948 h 1721798"/>
                      <a:gd name="connsiteX2" fmla="*/ 357862 w 357862"/>
                      <a:gd name="connsiteY2" fmla="*/ 0 h 1721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862" h="1721798" extrusionOk="0">
                        <a:moveTo>
                          <a:pt x="270314" y="1721798"/>
                        </a:moveTo>
                        <a:cubicBezTo>
                          <a:pt x="96474" y="1416439"/>
                          <a:pt x="97002" y="1254992"/>
                          <a:pt x="27123" y="894948"/>
                        </a:cubicBezTo>
                        <a:cubicBezTo>
                          <a:pt x="-69509" y="439946"/>
                          <a:pt x="104051" y="314259"/>
                          <a:pt x="357862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9C5F8FD-7493-1CE9-4FA2-A13CFAD53C76}"/>
              </a:ext>
            </a:extLst>
          </p:cNvPr>
          <p:cNvSpPr/>
          <p:nvPr/>
        </p:nvSpPr>
        <p:spPr>
          <a:xfrm rot="4640183">
            <a:off x="5604833" y="3508572"/>
            <a:ext cx="1021404" cy="525293"/>
          </a:xfrm>
          <a:custGeom>
            <a:avLst/>
            <a:gdLst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505838 w 1021404"/>
              <a:gd name="connsiteY1" fmla="*/ 165370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  <a:gd name="connsiteX0" fmla="*/ 1021404 w 1021404"/>
              <a:gd name="connsiteY0" fmla="*/ 0 h 525293"/>
              <a:gd name="connsiteX1" fmla="*/ 437744 w 1021404"/>
              <a:gd name="connsiteY1" fmla="*/ 223736 h 525293"/>
              <a:gd name="connsiteX2" fmla="*/ 0 w 1021404"/>
              <a:gd name="connsiteY2" fmla="*/ 525293 h 52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404" h="525293">
                <a:moveTo>
                  <a:pt x="1021404" y="0"/>
                </a:moveTo>
                <a:cubicBezTo>
                  <a:pt x="955742" y="262646"/>
                  <a:pt x="656616" y="223736"/>
                  <a:pt x="437744" y="223736"/>
                </a:cubicBezTo>
                <a:cubicBezTo>
                  <a:pt x="150778" y="233463"/>
                  <a:pt x="119164" y="350196"/>
                  <a:pt x="0" y="525293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BCE3594-ED03-AE87-28D6-2BDDD6D988E8}"/>
              </a:ext>
            </a:extLst>
          </p:cNvPr>
          <p:cNvSpPr/>
          <p:nvPr/>
        </p:nvSpPr>
        <p:spPr>
          <a:xfrm rot="5400000" flipH="1" flipV="1">
            <a:off x="6189730" y="4375216"/>
            <a:ext cx="632694" cy="1517517"/>
          </a:xfrm>
          <a:custGeom>
            <a:avLst/>
            <a:gdLst>
              <a:gd name="connsiteX0" fmla="*/ 136584 w 632694"/>
              <a:gd name="connsiteY0" fmla="*/ 1517517 h 1517517"/>
              <a:gd name="connsiteX1" fmla="*/ 398 w 632694"/>
              <a:gd name="connsiteY1" fmla="*/ 671215 h 1517517"/>
              <a:gd name="connsiteX2" fmla="*/ 632694 w 632694"/>
              <a:gd name="connsiteY2" fmla="*/ 0 h 151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694" h="1517517" extrusionOk="0">
                <a:moveTo>
                  <a:pt x="136584" y="1517517"/>
                </a:moveTo>
                <a:cubicBezTo>
                  <a:pt x="-8203" y="1296682"/>
                  <a:pt x="138151" y="1151881"/>
                  <a:pt x="398" y="671215"/>
                </a:cubicBezTo>
                <a:cubicBezTo>
                  <a:pt x="-42007" y="167187"/>
                  <a:pt x="248609" y="516088"/>
                  <a:pt x="632694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173006 w 669116"/>
                      <a:gd name="connsiteY0" fmla="*/ 1517517 h 1517517"/>
                      <a:gd name="connsiteX1" fmla="*/ 36820 w 669116"/>
                      <a:gd name="connsiteY1" fmla="*/ 671215 h 1517517"/>
                      <a:gd name="connsiteX2" fmla="*/ 669116 w 669116"/>
                      <a:gd name="connsiteY2" fmla="*/ 0 h 1517517"/>
                      <a:gd name="connsiteX0" fmla="*/ 136584 w 632694"/>
                      <a:gd name="connsiteY0" fmla="*/ 1517517 h 1517517"/>
                      <a:gd name="connsiteX1" fmla="*/ 398 w 632694"/>
                      <a:gd name="connsiteY1" fmla="*/ 671215 h 1517517"/>
                      <a:gd name="connsiteX2" fmla="*/ 632694 w 632694"/>
                      <a:gd name="connsiteY2" fmla="*/ 0 h 1517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2694" h="1517517" extrusionOk="0">
                        <a:moveTo>
                          <a:pt x="136584" y="1517517"/>
                        </a:moveTo>
                        <a:cubicBezTo>
                          <a:pt x="-10714" y="1289378"/>
                          <a:pt x="120666" y="1120807"/>
                          <a:pt x="398" y="671215"/>
                        </a:cubicBezTo>
                        <a:cubicBezTo>
                          <a:pt x="-12219" y="176872"/>
                          <a:pt x="277133" y="471897"/>
                          <a:pt x="632694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58634D3-9B09-FB21-B785-9A541C4AD437}"/>
              </a:ext>
            </a:extLst>
          </p:cNvPr>
          <p:cNvSpPr/>
          <p:nvPr/>
        </p:nvSpPr>
        <p:spPr>
          <a:xfrm rot="11875056" flipV="1">
            <a:off x="5744146" y="4204699"/>
            <a:ext cx="646844" cy="447952"/>
          </a:xfrm>
          <a:custGeom>
            <a:avLst/>
            <a:gdLst>
              <a:gd name="connsiteX0" fmla="*/ 646844 w 646844"/>
              <a:gd name="connsiteY0" fmla="*/ 447952 h 447952"/>
              <a:gd name="connsiteX1" fmla="*/ 482865 w 646844"/>
              <a:gd name="connsiteY1" fmla="*/ 78909 h 447952"/>
              <a:gd name="connsiteX2" fmla="*/ 0 w 646844"/>
              <a:gd name="connsiteY2" fmla="*/ 116405 h 44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844" h="447952" extrusionOk="0">
                <a:moveTo>
                  <a:pt x="646844" y="447952"/>
                </a:moveTo>
                <a:cubicBezTo>
                  <a:pt x="563112" y="257363"/>
                  <a:pt x="608659" y="388232"/>
                  <a:pt x="482865" y="78909"/>
                </a:cubicBezTo>
                <a:cubicBezTo>
                  <a:pt x="371985" y="-109742"/>
                  <a:pt x="151493" y="99149"/>
                  <a:pt x="0" y="11640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oval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2845531231">
                  <a:custGeom>
                    <a:avLst/>
                    <a:gdLst>
                      <a:gd name="connsiteX0" fmla="*/ 646844 w 646844"/>
                      <a:gd name="connsiteY0" fmla="*/ 446518 h 446518"/>
                      <a:gd name="connsiteX1" fmla="*/ 482865 w 646844"/>
                      <a:gd name="connsiteY1" fmla="*/ 77475 h 446518"/>
                      <a:gd name="connsiteX2" fmla="*/ 0 w 646844"/>
                      <a:gd name="connsiteY2" fmla="*/ 114971 h 446518"/>
                      <a:gd name="connsiteX0" fmla="*/ 646844 w 646844"/>
                      <a:gd name="connsiteY0" fmla="*/ 447952 h 447952"/>
                      <a:gd name="connsiteX1" fmla="*/ 482865 w 646844"/>
                      <a:gd name="connsiteY1" fmla="*/ 78909 h 447952"/>
                      <a:gd name="connsiteX2" fmla="*/ 0 w 646844"/>
                      <a:gd name="connsiteY2" fmla="*/ 116405 h 447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844" h="447952" extrusionOk="0">
                        <a:moveTo>
                          <a:pt x="646844" y="447952"/>
                        </a:moveTo>
                        <a:cubicBezTo>
                          <a:pt x="558433" y="243749"/>
                          <a:pt x="604114" y="380155"/>
                          <a:pt x="482865" y="78909"/>
                        </a:cubicBezTo>
                        <a:cubicBezTo>
                          <a:pt x="388324" y="-104429"/>
                          <a:pt x="160697" y="84890"/>
                          <a:pt x="0" y="116405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27DA84-CD9D-E8E3-AEF3-669D9BB47B60}"/>
              </a:ext>
            </a:extLst>
          </p:cNvPr>
          <p:cNvGrpSpPr/>
          <p:nvPr/>
        </p:nvGrpSpPr>
        <p:grpSpPr>
          <a:xfrm>
            <a:off x="5369934" y="3056997"/>
            <a:ext cx="555763" cy="555763"/>
            <a:chOff x="1896329" y="2627641"/>
            <a:chExt cx="555763" cy="5557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764722-5C81-EE57-A335-E0C1D9B5E1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2211" y="2833523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98C66E-56EA-056F-203C-619F7FC946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1671" y="2732983"/>
              <a:ext cx="345080" cy="3450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4B3969-BA1E-7A40-FD27-78FCAE1C3C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329" y="2627641"/>
              <a:ext cx="555763" cy="5557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475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D169D-89B9-4BD1-5D46-BACBE011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74203-1262-B7AC-27E2-9D5EB2D3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MIRANDA project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015B4-FF50-ACF5-FF58-3FC1D31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17/03/2025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D93C-CDFA-D1AB-7BEA-C75D218E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Conference 2025 (Genova, Italy)</a:t>
            </a:r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C45BA-88E7-4E0E-8964-E9A88DD5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FA96C-E5F0-9748-975D-980A64B2E91D}" type="slidenum">
              <a:rPr lang="en-IT" smtClean="0"/>
              <a:t>9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71E6CC-37E1-BBD0-FD2D-1D9243A0122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368" y="1148604"/>
            <a:ext cx="9000000" cy="503959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FE3350A-FDD8-5485-5742-AFAEC1128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10727"/>
          <a:stretch/>
        </p:blipFill>
        <p:spPr bwMode="auto">
          <a:xfrm>
            <a:off x="979715" y="1138902"/>
            <a:ext cx="11212285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ircular diagram of a digital security system&#10;&#10;Description automatically generated">
            <a:extLst>
              <a:ext uri="{FF2B5EF4-FFF2-40B4-BE49-F238E27FC236}">
                <a16:creationId xmlns:a16="http://schemas.microsoft.com/office/drawing/2014/main" id="{610DA32B-1802-44D3-ACC4-B8A83397B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05" y="0"/>
            <a:ext cx="7215551" cy="7254425"/>
          </a:xfrm>
          <a:prstGeom prst="rect">
            <a:avLst/>
          </a:prstGeom>
        </p:spPr>
      </p:pic>
      <p:pic>
        <p:nvPicPr>
          <p:cNvPr id="19" name="Picture 18" descr="A circular logo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3364BFB4-84A6-6FE7-6D6E-8FF933340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71" y="1003059"/>
            <a:ext cx="5943600" cy="5943600"/>
          </a:xfrm>
          <a:prstGeom prst="rect">
            <a:avLst/>
          </a:prstGeom>
        </p:spPr>
      </p:pic>
      <p:pic>
        <p:nvPicPr>
          <p:cNvPr id="20" name="Picture 19" descr="A logo with text on it&#10;&#10;Description automatically generated">
            <a:extLst>
              <a:ext uri="{FF2B5EF4-FFF2-40B4-BE49-F238E27FC236}">
                <a16:creationId xmlns:a16="http://schemas.microsoft.com/office/drawing/2014/main" id="{57109111-B6C5-0216-5A9E-7DD72362B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62" y="2395682"/>
            <a:ext cx="4241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4479 -0.0789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4076 -0.062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BA604B31-24D6-204B-BB28-D9BE31862E3C}" vid="{63B6FDA6-A16B-3140-8AFC-BBF8502620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0d27ab-d5cb-4742-b6e2-50084186106a">
      <Terms xmlns="http://schemas.microsoft.com/office/infopath/2007/PartnerControls"/>
    </lcf76f155ced4ddcb4097134ff3c332f>
    <TaxCatchAll xmlns="0ee0af95-99e7-4b5a-bbdc-7a56a047c8e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07612304E06646B8DCF11A19A5039C" ma:contentTypeVersion="12" ma:contentTypeDescription="Create a new document." ma:contentTypeScope="" ma:versionID="3f529b5309a3cb4bcaaecc612fb125d5">
  <xsd:schema xmlns:xsd="http://www.w3.org/2001/XMLSchema" xmlns:xs="http://www.w3.org/2001/XMLSchema" xmlns:p="http://schemas.microsoft.com/office/2006/metadata/properties" xmlns:ns2="750d27ab-d5cb-4742-b6e2-50084186106a" xmlns:ns3="0ee0af95-99e7-4b5a-bbdc-7a56a047c8ed" targetNamespace="http://schemas.microsoft.com/office/2006/metadata/properties" ma:root="true" ma:fieldsID="9c824dfdc2de39096df142630c33d5df" ns2:_="" ns3:_="">
    <xsd:import namespace="750d27ab-d5cb-4742-b6e2-50084186106a"/>
    <xsd:import namespace="0ee0af95-99e7-4b5a-bbdc-7a56a047c8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d27ab-d5cb-4742-b6e2-500841861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0af95-99e7-4b5a-bbdc-7a56a047c8e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4887185-bfbd-42a8-8407-f541e1e31eea}" ma:internalName="TaxCatchAll" ma:showField="CatchAllData" ma:web="0ee0af95-99e7-4b5a-bbdc-7a56a047c8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EF93C0-291C-408B-B05E-8BB87F63E5C6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0ee0af95-99e7-4b5a-bbdc-7a56a047c8ed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50d27ab-d5cb-4742-b6e2-50084186106a"/>
  </ds:schemaRefs>
</ds:datastoreItem>
</file>

<file path=customXml/itemProps2.xml><?xml version="1.0" encoding="utf-8"?>
<ds:datastoreItem xmlns:ds="http://schemas.openxmlformats.org/officeDocument/2006/customXml" ds:itemID="{783CF01A-53F1-43A4-B42F-AD7B2C6461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0d27ab-d5cb-4742-b6e2-50084186106a"/>
    <ds:schemaRef ds:uri="0ee0af95-99e7-4b5a-bbdc-7a56a047c8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A9ABB5-3890-4CCA-A95F-A1BC440427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1729</TotalTime>
  <Words>475</Words>
  <Application>Microsoft Macintosh PowerPoint</Application>
  <PresentationFormat>Widescreen</PresentationFormat>
  <Paragraphs>66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Smart City and Security</vt:lpstr>
      <vt:lpstr>Digitalisation is all around</vt:lpstr>
      <vt:lpstr>Smart City is digital connectivity</vt:lpstr>
      <vt:lpstr>But… what’s behind a service?</vt:lpstr>
      <vt:lpstr>… and behind?</vt:lpstr>
      <vt:lpstr>Every chain has its weakest link(s)!</vt:lpstr>
      <vt:lpstr>Wait… we have security functions in place!</vt:lpstr>
      <vt:lpstr>Do you really trust your suppliers?</vt:lpstr>
      <vt:lpstr>The MIRANDA project</vt:lpstr>
      <vt:lpstr>Project factsheet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Matteo Repetto</dc:creator>
  <cp:lastModifiedBy>Matteo Repetto</cp:lastModifiedBy>
  <cp:revision>1</cp:revision>
  <dcterms:created xsi:type="dcterms:W3CDTF">2025-03-06T16:38:05Z</dcterms:created>
  <dcterms:modified xsi:type="dcterms:W3CDTF">2025-03-16T08:22:28Z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0x0101002F07612304E06646B8DCF11A19A5039C</vt:lpwstr>
  </property>
</Properties>
</file>