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1" r:id="rId5"/>
    <p:sldId id="1188" r:id="rId6"/>
    <p:sldId id="1195" r:id="rId7"/>
    <p:sldId id="289" r:id="rId8"/>
    <p:sldId id="1199" r:id="rId9"/>
    <p:sldId id="1200" r:id="rId10"/>
    <p:sldId id="1201" r:id="rId11"/>
    <p:sldId id="1202" r:id="rId12"/>
    <p:sldId id="1203" r:id="rId13"/>
    <p:sldId id="1204" r:id="rId14"/>
    <p:sldId id="1205" r:id="rId15"/>
    <p:sldId id="1206" r:id="rId16"/>
    <p:sldId id="283" r:id="rId17"/>
    <p:sldId id="1187" r:id="rId18"/>
    <p:sldId id="286" r:id="rId19"/>
    <p:sldId id="292" r:id="rId20"/>
    <p:sldId id="1197" r:id="rId21"/>
    <p:sldId id="293" r:id="rId22"/>
    <p:sldId id="1207" r:id="rId23"/>
    <p:sldId id="1208" r:id="rId24"/>
    <p:sldId id="1198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6EDB4B-C234-2C7D-F5E4-5F468144C003}" name="Jorge Proença" initials="JP" userId="763d81deebf636e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4A2"/>
    <a:srgbClr val="97C457"/>
    <a:srgbClr val="0E8236"/>
    <a:srgbClr val="46AC4B"/>
    <a:srgbClr val="299254"/>
    <a:srgbClr val="47AC4C"/>
    <a:srgbClr val="96C457"/>
    <a:srgbClr val="0D8336"/>
    <a:srgbClr val="69B64A"/>
    <a:srgbClr val="50C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B23FA-9679-4BBD-9E0D-6C37A7E3BB82}" v="13" dt="2024-11-06T19:05:02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98" autoAdjust="0"/>
  </p:normalViewPr>
  <p:slideViewPr>
    <p:cSldViewPr snapToGrid="0">
      <p:cViewPr varScale="1">
        <p:scale>
          <a:sx n="78" d="100"/>
          <a:sy n="78" d="100"/>
        </p:scale>
        <p:origin x="6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Proença" userId="763d81deebf636e3" providerId="LiveId" clId="{249B23FA-9679-4BBD-9E0D-6C37A7E3BB82}"/>
    <pc:docChg chg="undo custSel delSld modSld">
      <pc:chgData name="Jorge Proença" userId="763d81deebf636e3" providerId="LiveId" clId="{249B23FA-9679-4BBD-9E0D-6C37A7E3BB82}" dt="2024-11-06T19:05:08.613" v="175" actId="1076"/>
      <pc:docMkLst>
        <pc:docMk/>
      </pc:docMkLst>
      <pc:sldChg chg="del">
        <pc:chgData name="Jorge Proença" userId="763d81deebf636e3" providerId="LiveId" clId="{249B23FA-9679-4BBD-9E0D-6C37A7E3BB82}" dt="2024-11-06T18:51:21.814" v="48" actId="47"/>
        <pc:sldMkLst>
          <pc:docMk/>
          <pc:sldMk cId="944015339" sldId="287"/>
        </pc:sldMkLst>
      </pc:sldChg>
      <pc:sldChg chg="addSp delSp modSp mod">
        <pc:chgData name="Jorge Proença" userId="763d81deebf636e3" providerId="LiveId" clId="{249B23FA-9679-4BBD-9E0D-6C37A7E3BB82}" dt="2024-11-06T17:59:16.155" v="6" actId="14100"/>
        <pc:sldMkLst>
          <pc:docMk/>
          <pc:sldMk cId="861145822" sldId="292"/>
        </pc:sldMkLst>
        <pc:spChg chg="mod">
          <ac:chgData name="Jorge Proença" userId="763d81deebf636e3" providerId="LiveId" clId="{249B23FA-9679-4BBD-9E0D-6C37A7E3BB82}" dt="2024-11-06T17:58:42.741" v="5" actId="14100"/>
          <ac:spMkLst>
            <pc:docMk/>
            <pc:sldMk cId="861145822" sldId="292"/>
            <ac:spMk id="5" creationId="{F598DE39-6328-DCAF-F719-E4A6BC70C605}"/>
          </ac:spMkLst>
        </pc:spChg>
        <pc:picChg chg="add mod">
          <ac:chgData name="Jorge Proença" userId="763d81deebf636e3" providerId="LiveId" clId="{249B23FA-9679-4BBD-9E0D-6C37A7E3BB82}" dt="2024-11-06T17:59:16.155" v="6" actId="14100"/>
          <ac:picMkLst>
            <pc:docMk/>
            <pc:sldMk cId="861145822" sldId="292"/>
            <ac:picMk id="6" creationId="{401C33CC-C140-2686-E86A-957AD701F764}"/>
          </ac:picMkLst>
        </pc:picChg>
        <pc:picChg chg="del">
          <ac:chgData name="Jorge Proença" userId="763d81deebf636e3" providerId="LiveId" clId="{249B23FA-9679-4BBD-9E0D-6C37A7E3BB82}" dt="2024-11-06T17:58:31.188" v="0" actId="478"/>
          <ac:picMkLst>
            <pc:docMk/>
            <pc:sldMk cId="861145822" sldId="292"/>
            <ac:picMk id="7" creationId="{D3559145-976E-F4FA-DC90-38E51FC57F7E}"/>
          </ac:picMkLst>
        </pc:picChg>
      </pc:sldChg>
      <pc:sldChg chg="addSp delSp modSp mod">
        <pc:chgData name="Jorge Proença" userId="763d81deebf636e3" providerId="LiveId" clId="{249B23FA-9679-4BBD-9E0D-6C37A7E3BB82}" dt="2024-11-06T19:05:08.613" v="175" actId="1076"/>
        <pc:sldMkLst>
          <pc:docMk/>
          <pc:sldMk cId="406433758" sldId="293"/>
        </pc:sldMkLst>
        <pc:spChg chg="mod">
          <ac:chgData name="Jorge Proença" userId="763d81deebf636e3" providerId="LiveId" clId="{249B23FA-9679-4BBD-9E0D-6C37A7E3BB82}" dt="2024-11-06T18:50:47.441" v="45" actId="404"/>
          <ac:spMkLst>
            <pc:docMk/>
            <pc:sldMk cId="406433758" sldId="293"/>
            <ac:spMk id="2" creationId="{11176FBD-5601-FAB7-BF49-9CEB1A8E1185}"/>
          </ac:spMkLst>
        </pc:spChg>
        <pc:spChg chg="add del">
          <ac:chgData name="Jorge Proença" userId="763d81deebf636e3" providerId="LiveId" clId="{249B23FA-9679-4BBD-9E0D-6C37A7E3BB82}" dt="2024-11-06T18:28:06.730" v="30" actId="22"/>
          <ac:spMkLst>
            <pc:docMk/>
            <pc:sldMk cId="406433758" sldId="293"/>
            <ac:spMk id="10" creationId="{79FA0519-D520-0D24-687F-A1EAF71E070A}"/>
          </ac:spMkLst>
        </pc:spChg>
        <pc:picChg chg="add del">
          <ac:chgData name="Jorge Proença" userId="763d81deebf636e3" providerId="LiveId" clId="{249B23FA-9679-4BBD-9E0D-6C37A7E3BB82}" dt="2024-11-06T18:28:16.248" v="35" actId="478"/>
          <ac:picMkLst>
            <pc:docMk/>
            <pc:sldMk cId="406433758" sldId="293"/>
            <ac:picMk id="6" creationId="{7D867043-C68B-79E4-1099-498E8E9BC2EA}"/>
          </ac:picMkLst>
        </pc:picChg>
        <pc:picChg chg="add mod">
          <ac:chgData name="Jorge Proença" userId="763d81deebf636e3" providerId="LiveId" clId="{249B23FA-9679-4BBD-9E0D-6C37A7E3BB82}" dt="2024-11-06T18:20:30.809" v="28"/>
          <ac:picMkLst>
            <pc:docMk/>
            <pc:sldMk cId="406433758" sldId="293"/>
            <ac:picMk id="7" creationId="{7808FB9B-B18A-A8BE-7A24-2DCB5D40B4F7}"/>
          </ac:picMkLst>
        </pc:picChg>
        <pc:picChg chg="add del mod">
          <ac:chgData name="Jorge Proença" userId="763d81deebf636e3" providerId="LiveId" clId="{249B23FA-9679-4BBD-9E0D-6C37A7E3BB82}" dt="2024-11-06T18:48:34.898" v="37" actId="478"/>
          <ac:picMkLst>
            <pc:docMk/>
            <pc:sldMk cId="406433758" sldId="293"/>
            <ac:picMk id="12" creationId="{A21A7546-757B-61E5-180F-C92F95D5BC3C}"/>
          </ac:picMkLst>
        </pc:picChg>
        <pc:picChg chg="add del mod">
          <ac:chgData name="Jorge Proença" userId="763d81deebf636e3" providerId="LiveId" clId="{249B23FA-9679-4BBD-9E0D-6C37A7E3BB82}" dt="2024-11-06T19:03:48.514" v="159" actId="478"/>
          <ac:picMkLst>
            <pc:docMk/>
            <pc:sldMk cId="406433758" sldId="293"/>
            <ac:picMk id="14" creationId="{39CC5026-1669-40B8-CD0E-1830147E3076}"/>
          </ac:picMkLst>
        </pc:picChg>
        <pc:picChg chg="add del mod">
          <ac:chgData name="Jorge Proença" userId="763d81deebf636e3" providerId="LiveId" clId="{249B23FA-9679-4BBD-9E0D-6C37A7E3BB82}" dt="2024-11-06T19:04:55.085" v="168" actId="478"/>
          <ac:picMkLst>
            <pc:docMk/>
            <pc:sldMk cId="406433758" sldId="293"/>
            <ac:picMk id="16" creationId="{C0CADFCC-0B2A-D62F-FFE9-97F3D04A7B45}"/>
          </ac:picMkLst>
        </pc:picChg>
        <pc:picChg chg="add mod">
          <ac:chgData name="Jorge Proença" userId="763d81deebf636e3" providerId="LiveId" clId="{249B23FA-9679-4BBD-9E0D-6C37A7E3BB82}" dt="2024-11-06T19:05:08.613" v="175" actId="1076"/>
          <ac:picMkLst>
            <pc:docMk/>
            <pc:sldMk cId="406433758" sldId="293"/>
            <ac:picMk id="18" creationId="{E30F234F-9630-4111-B570-58596F57726E}"/>
          </ac:picMkLst>
        </pc:picChg>
      </pc:sldChg>
      <pc:sldChg chg="addSp delSp modSp mod">
        <pc:chgData name="Jorge Proença" userId="763d81deebf636e3" providerId="LiveId" clId="{249B23FA-9679-4BBD-9E0D-6C37A7E3BB82}" dt="2024-11-06T18:04:24.423" v="17" actId="27636"/>
        <pc:sldMkLst>
          <pc:docMk/>
          <pc:sldMk cId="1851397598" sldId="1192"/>
        </pc:sldMkLst>
        <pc:spChg chg="mod">
          <ac:chgData name="Jorge Proença" userId="763d81deebf636e3" providerId="LiveId" clId="{249B23FA-9679-4BBD-9E0D-6C37A7E3BB82}" dt="2024-11-06T18:04:24.423" v="17" actId="27636"/>
          <ac:spMkLst>
            <pc:docMk/>
            <pc:sldMk cId="1851397598" sldId="1192"/>
            <ac:spMk id="5" creationId="{654C4882-CA3F-5E12-24CE-232689866D8D}"/>
          </ac:spMkLst>
        </pc:spChg>
        <pc:picChg chg="add mod">
          <ac:chgData name="Jorge Proença" userId="763d81deebf636e3" providerId="LiveId" clId="{249B23FA-9679-4BBD-9E0D-6C37A7E3BB82}" dt="2024-11-06T18:04:21.988" v="15" actId="1076"/>
          <ac:picMkLst>
            <pc:docMk/>
            <pc:sldMk cId="1851397598" sldId="1192"/>
            <ac:picMk id="6" creationId="{11FF5E1F-A3F7-3020-9478-48D95BC2A20E}"/>
          </ac:picMkLst>
        </pc:picChg>
        <pc:picChg chg="del">
          <ac:chgData name="Jorge Proença" userId="763d81deebf636e3" providerId="LiveId" clId="{249B23FA-9679-4BBD-9E0D-6C37A7E3BB82}" dt="2024-11-06T18:04:03.715" v="7" actId="478"/>
          <ac:picMkLst>
            <pc:docMk/>
            <pc:sldMk cId="1851397598" sldId="1192"/>
            <ac:picMk id="1026" creationId="{73A1DF1F-4394-3B55-ED2F-39A1A117D74D}"/>
          </ac:picMkLst>
        </pc:picChg>
      </pc:sldChg>
      <pc:sldChg chg="modSp mod">
        <pc:chgData name="Jorge Proença" userId="763d81deebf636e3" providerId="LiveId" clId="{249B23FA-9679-4BBD-9E0D-6C37A7E3BB82}" dt="2024-11-06T18:58:54.570" v="158"/>
        <pc:sldMkLst>
          <pc:docMk/>
          <pc:sldMk cId="969980830" sldId="1197"/>
        </pc:sldMkLst>
        <pc:spChg chg="mod">
          <ac:chgData name="Jorge Proença" userId="763d81deebf636e3" providerId="LiveId" clId="{249B23FA-9679-4BBD-9E0D-6C37A7E3BB82}" dt="2024-11-06T18:58:54.570" v="158"/>
          <ac:spMkLst>
            <pc:docMk/>
            <pc:sldMk cId="969980830" sldId="1197"/>
            <ac:spMk id="5" creationId="{12FA2E9E-A852-8CCF-8EDD-AC732838ECE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565F25-D863-4768-A7F0-F5DDDB803B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D77F1-2077-4C21-AB49-AA1A6350A5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40B65-5D4C-47F5-8E0A-E3F9371665F6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ACBA29-C48E-4511-82A6-714376A939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72D64-A402-4312-9FD6-04192C8E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2E9B3-0D79-4FA4-9323-E9D28692BC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08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3C9AF-F040-4927-9429-3023EA8DFA8C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9D586-8A9F-4416-A159-F3A3A6379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3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/>
              <a:t>Extreme cloudification</a:t>
            </a:r>
            <a:r>
              <a:rPr lang="en-US" sz="1200" b="1" noProof="0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Increased Exposure to Cyber Threats</a:t>
            </a:r>
            <a:endParaRPr lang="en-US" sz="1200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Loss of Direct Control Over Data and Infrastructure</a:t>
            </a:r>
            <a:endParaRPr lang="en-US" sz="1200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noProof="0" dirty="0"/>
              <a:t>Obscure </a:t>
            </a:r>
            <a:r>
              <a:rPr lang="en-US" dirty="0"/>
              <a:t>shared responsibility model</a:t>
            </a:r>
            <a:endParaRPr lang="en-US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Multi-vendor, multidomain at high scale: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Complexity in Security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Increased Attack Surface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Supply Chain and Dependency Risks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Dependency on Third-Party Security Practices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Monitoring and Incident Response Complexity</a:t>
            </a: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Adaptative, fast and not attended cybersecurity management: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Cybersecurity must adapt to an heterogenous, multi-provider environment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Security must adapt to fast changing environments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AI-based models must rely on minimal operator input </a:t>
            </a:r>
            <a:endParaRPr lang="en-GB" sz="1200" b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ZSM Security E2E orchestration over heterogeneous 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Automation Amplifies Vulnerabilities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while efficient, can also propagate vulnerabilities if not properly managed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automated workflows could spread the issue across the network or infrastructure, multiplying the risk of a breach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While this enhances efficiency, it reduces human oversight that might otherwise catch unusual activity or errors</a:t>
            </a:r>
            <a:endParaRPr lang="en-GB" sz="12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9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028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76302-409E-05D2-B6A1-1F1A0438B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734C4-E545-78AF-5EEF-44FE02301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5C266-CE1C-AA81-04E8-1D6F54806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B4159-E5B6-6DB4-11A5-C3E590D13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6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1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Federated AI-Governed Framework</a:t>
            </a:r>
            <a:r>
              <a:rPr lang="en-US" dirty="0"/>
              <a:t>: A zero-touch cognitive and secure management framework to oversee </a:t>
            </a:r>
            <a:r>
              <a:rPr lang="en-US" dirty="0" err="1"/>
              <a:t>DevSecOps</a:t>
            </a:r>
            <a:r>
              <a:rPr lang="en-US" dirty="0"/>
              <a:t> across diverse 6G cross-domain and cross-network segments.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AI-Driven Security Management</a:t>
            </a:r>
            <a:r>
              <a:rPr lang="en-US" dirty="0"/>
              <a:t>: Utilizes AI-governed mechanisms for distributed smart-services lifecycle management, ensuring security, privacy, and trust.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Zero-Trust &amp; Cognitive SOAR</a:t>
            </a:r>
            <a:r>
              <a:rPr lang="en-US" dirty="0"/>
              <a:t>: Implements a Zero-Trust approach with cognitive Security Orchestrate Automation Response (SOAR) loops for real-time security event handling.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End-to-End Slicing</a:t>
            </a:r>
            <a:r>
              <a:rPr lang="en-US" dirty="0"/>
              <a:t>: Supports dynamic end-to-end slicing across multiple technologies at various cross-points in the network, ensuring flexible resource allocation.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Dynamic Service Composition</a:t>
            </a:r>
            <a:r>
              <a:rPr lang="en-US" dirty="0"/>
              <a:t>: Leverages smart resource management and dynamic service composition to automatically adapt and optimize components at runtime.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/>
              <a:t>Trust Evaluation &amp; Maintenance</a:t>
            </a:r>
            <a:r>
              <a:rPr lang="en-US" dirty="0"/>
              <a:t>: Consumes trust evaluation services to maintain and manage trust-related data, supporting secure network resource usage (e.g., network slice selection).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07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Smart cities have complex service supply chains with multiple devices and service providers.</a:t>
            </a:r>
          </a:p>
          <a:p>
            <a:endParaRPr lang="en-US" dirty="0"/>
          </a:p>
          <a:p>
            <a:r>
              <a:rPr lang="en-US" dirty="0"/>
              <a:t>Current Digital Service Chains are often complex, including multiple devices, data, infrastructures</a:t>
            </a:r>
          </a:p>
          <a:p>
            <a:endParaRPr lang="en-US" dirty="0"/>
          </a:p>
          <a:p>
            <a:r>
              <a:rPr lang="en-US" dirty="0"/>
              <a:t>This complexity can make the environment vulnerable to attacks, due to the difficulty of controlling the interactions between all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6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Modelling the relationships between service providers.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51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Multiple environments to be secured (5/6G, Industrial control systems, smart cities, …)</a:t>
            </a:r>
          </a:p>
          <a:p>
            <a:pPr marL="171450" indent="-171450">
              <a:buFontTx/>
              <a:buChar char="-"/>
            </a:pPr>
            <a:r>
              <a:rPr lang="en-US" dirty="0"/>
              <a:t>Enforce DevSecOps to take security into consideration in all development phases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Ensure user data privacy when using FL techniques (include Privacy Enhancing Techniques – Zero-knowledge proofs, </a:t>
            </a:r>
            <a:r>
              <a:rPr lang="en-US" dirty="0" err="1"/>
              <a:t>diferencial</a:t>
            </a:r>
            <a:r>
              <a:rPr lang="en-US" dirty="0"/>
              <a:t> privacy, Homomorphic Encryption, Multi-Party  Computation)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DT used to </a:t>
            </a:r>
            <a:r>
              <a:rPr lang="en-US" dirty="0" err="1"/>
              <a:t>analyse</a:t>
            </a:r>
            <a:r>
              <a:rPr lang="en-US" dirty="0"/>
              <a:t> the interactions of a multi-provider environment, find possible vulnerabilities to attacks and how they can propagate in the real scenario (</a:t>
            </a:r>
            <a:r>
              <a:rPr lang="en-US" dirty="0" err="1"/>
              <a:t>foco</a:t>
            </a:r>
            <a:r>
              <a:rPr lang="en-US" dirty="0"/>
              <a:t> especial </a:t>
            </a:r>
            <a:r>
              <a:rPr lang="en-US" dirty="0" err="1"/>
              <a:t>em</a:t>
            </a:r>
            <a:r>
              <a:rPr lang="en-US" dirty="0"/>
              <a:t> smart cities no MIRANDA)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9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85556-40F6-DBCE-D0DF-13A601E4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EF904C-D700-CE4B-ABA3-1FE56A4F4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F1B38-7F8E-5027-0D9E-222B54217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/>
              <a:t>Extreme cloudification</a:t>
            </a:r>
            <a:r>
              <a:rPr lang="en-US" sz="1200" b="1" noProof="0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Increased Exposure to Cyber Threats</a:t>
            </a:r>
            <a:endParaRPr lang="en-US" sz="1200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Loss of Direct Control Over Data and Infrastructure</a:t>
            </a:r>
            <a:endParaRPr lang="en-US" sz="1200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noProof="0" dirty="0"/>
              <a:t>Obscure </a:t>
            </a:r>
            <a:r>
              <a:rPr lang="en-US" dirty="0"/>
              <a:t>shared responsibility model</a:t>
            </a:r>
            <a:endParaRPr lang="en-US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Multi-vendor, multidomain at high scale: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Complexity in Security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Increased Attack Surface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Supply Chain and Dependency Risks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Dependency on Third-Party Security Practices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Monitoring and Incident Response Complexity</a:t>
            </a: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Adaptative, fast and not attended cybersecurity management: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Cybersecurity must adapt to an heterogenous, multi-provider environment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Security must adapt to fast changing environments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AI-based models must rely on minimal operator input </a:t>
            </a:r>
            <a:endParaRPr lang="en-GB" sz="1200" b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ZSM Security E2E orchestration over heterogeneous 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Automation Amplifies Vulnerabilities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while efficient, can also propagate vulnerabilities if not properly managed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automated workflows could spread the issue across the network or infrastructure, multiplying the risk of a breach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While this enhances efficiency, it reduces human oversight that might otherwise catch unusual activity or errors</a:t>
            </a:r>
            <a:endParaRPr lang="en-GB" sz="12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9667C-382A-945F-AAE4-196B89F99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78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C713-192C-E790-E0B6-91C36159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731537-209F-85B1-0DBA-D22B25649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C8010-638D-2B05-4DC0-D652356E4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/>
              <a:t>Extreme cloudification</a:t>
            </a:r>
            <a:r>
              <a:rPr lang="en-US" sz="1200" b="1" noProof="0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Increased Exposure to Cyber Threats</a:t>
            </a:r>
            <a:endParaRPr lang="en-US" sz="1200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Loss of Direct Control Over Data and Infrastructure</a:t>
            </a:r>
            <a:endParaRPr lang="en-US" sz="1200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noProof="0" dirty="0"/>
              <a:t>Obscure </a:t>
            </a:r>
            <a:r>
              <a:rPr lang="en-US" dirty="0"/>
              <a:t>shared responsibility model</a:t>
            </a:r>
            <a:endParaRPr lang="en-US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Multi-vendor, multidomain at high scale: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Complexity in Security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Increased Attack Surface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Supply Chain and Dependency Risks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Dependency on Third-Party Security Practices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Monitoring and Incident Response Complexity</a:t>
            </a: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Adaptative, fast and not attended cybersecurity management: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Cybersecurity must adapt to an heterogenous, multi-provider environment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Security must adapt to fast changing environments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AI-based models must rely on minimal operator input </a:t>
            </a:r>
            <a:endParaRPr lang="en-GB" sz="1200" b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ZSM Security E2E orchestration over heterogeneous 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Automation Amplifies Vulnerabilities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while efficient, can also propagate vulnerabilities if not properly managed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automated workflows could spread the issue across the network or infrastructure, multiplying the risk of a breach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While this enhances efficiency, it reduces human oversight that might otherwise catch unusual activity or errors</a:t>
            </a:r>
            <a:endParaRPr lang="en-GB" sz="12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B6937-B1C0-8786-57EE-FA6AEC7CF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5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86D50-E5A0-C44B-9468-0C14C83D6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F2614-1201-1542-9BDD-A4FEC45A1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35129A-92CF-3483-FFF3-8C4AE2E69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noProof="0" dirty="0"/>
              <a:t>Extreme cloudification</a:t>
            </a:r>
            <a:r>
              <a:rPr lang="en-US" sz="1200" b="1" noProof="0" dirty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Increased Exposure to Cyber Threats</a:t>
            </a:r>
            <a:endParaRPr lang="en-US" sz="1200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Loss of Direct Control Over Data and Infrastructure</a:t>
            </a:r>
            <a:endParaRPr lang="en-US" sz="1200" noProof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noProof="0" dirty="0"/>
              <a:t>Obscure </a:t>
            </a:r>
            <a:r>
              <a:rPr lang="en-US" dirty="0"/>
              <a:t>shared responsibility model</a:t>
            </a:r>
            <a:endParaRPr lang="en-US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Multi-vendor, multidomain at high scale: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Complexity in Security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Increased Attack Surface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Supply Chain and Dependency Risks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Dependency on Third-Party Security Practices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Monitoring and Incident Response Complexity</a:t>
            </a:r>
            <a:endParaRPr lang="en-GB" sz="120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Adaptative, fast and not attended cybersecurity management: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Cybersecurity must adapt to an heterogenous, multi-provider environment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Security must adapt to fast changing environments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AI-based models must rely on minimal operator input </a:t>
            </a:r>
            <a:endParaRPr lang="en-GB" sz="1200" b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1" noProof="0" dirty="0"/>
              <a:t>ZSM Security E2E orchestration over heterogeneous 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Automation Amplifies Vulnerabilities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while efficient, can also propagate vulnerabilities if not properly managed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automated workflows could spread the issue across the network or infrastructure, multiplying the risk of a breach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While this enhances efficiency, it reduces human oversight that might otherwise catch unusual activity or errors</a:t>
            </a:r>
            <a:endParaRPr lang="en-GB" sz="12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DBC13-3440-7519-4574-42F253F091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5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A9065-50F2-1567-4691-902EE92E0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543DF-C1AD-CEB4-D9E0-A36FEB930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78D26-8A06-FBE2-08C4-9804B5F4E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indent="-144000"/>
            <a:r>
              <a:rPr lang="en-GB" sz="1200" b="1" noProof="0" dirty="0"/>
              <a:t>Secure and privacy lifecycle management of the services and application: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Keeping a key focus on security in the DevOps cycle, enforcing </a:t>
            </a:r>
            <a:r>
              <a:rPr lang="en-US" b="0" i="0" dirty="0" err="1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DevSecOps</a:t>
            </a: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Addressing the security needs in the software development process from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Reduces the risk of security vulnerabilities and breaches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Increased effectiveness of regulatory compliance without affecting software quality</a:t>
            </a:r>
            <a:endParaRPr lang="en-US" sz="1200" b="0" dirty="0"/>
          </a:p>
          <a:p>
            <a:pPr marL="144000" indent="-144000"/>
            <a:r>
              <a:rPr lang="en-US" sz="1200" b="1" dirty="0"/>
              <a:t>Collaborative and AI-driven self healing of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Reconfiguration and self healing of the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Reliable Cyber-awareness orchestration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Dynamic end points (mobility, NTN)</a:t>
            </a:r>
            <a:endParaRPr lang="en-US" sz="1200" b="0" dirty="0"/>
          </a:p>
          <a:p>
            <a:pPr marL="144000" indent="-144000"/>
            <a:r>
              <a:rPr lang="en-US" sz="1200" b="1" dirty="0"/>
              <a:t>ZTA (Zero Trust Architectures)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meaning that no user or system should be trusted by default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Difficult to handle the large scale and computing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Current ZTA mostly rely on fine-grained access control strategies</a:t>
            </a:r>
            <a:endParaRPr lang="en-US" sz="1200" b="0" dirty="0"/>
          </a:p>
          <a:p>
            <a:pPr marL="144000" indent="-144000"/>
            <a:r>
              <a:rPr lang="en-US" sz="1200" b="1" dirty="0"/>
              <a:t>Trustworthy &amp; privacy-preserving data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data is handled securely and responsibly throughout its lifecycle while respecting users' privacy rights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Application of ML may increase the risk of data leakage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Privacy-preserving techniques must be included</a:t>
            </a:r>
            <a:endParaRPr lang="en-US" sz="1200" b="0" dirty="0"/>
          </a:p>
          <a:p>
            <a:pPr marL="144000" indent="-144000"/>
            <a:r>
              <a:rPr lang="en-US" sz="1200" b="1" dirty="0"/>
              <a:t>Intelligent, predictive, AI adoption for security threat analysis and reaction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AI algorithms to effectively analyze large-scale network traffic and system logs, and user </a:t>
            </a:r>
            <a:r>
              <a:rPr lang="en-US" b="0" i="0" dirty="0" err="1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behaviour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Scalability allows AI to detect subtle indicators of threat difficult for human operator 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99152-E06C-DAA4-7FCB-19909ECF7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02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00677-02E9-CEDB-95F2-5F6617117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6DAF76-CCC8-CBC6-EC2E-F240AA788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889466-2D99-0C1E-9AD3-A2C250526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indent="-144000"/>
            <a:r>
              <a:rPr lang="en-GB" sz="1200" b="1" noProof="0" dirty="0"/>
              <a:t>Secure and privacy lifecycle management of the services and application: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Keeping a key focus on security in the DevOps cycle, enforcing </a:t>
            </a:r>
            <a:r>
              <a:rPr lang="en-US" b="0" i="0" dirty="0" err="1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DevSecOps</a:t>
            </a: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Addressing the security needs in the software development process from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Reduces the risk of security vulnerabilities and breaches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Increased effectiveness of regulatory compliance without affecting software quality</a:t>
            </a:r>
            <a:endParaRPr lang="en-US" sz="1200" b="0" dirty="0"/>
          </a:p>
          <a:p>
            <a:pPr marL="144000" indent="-144000"/>
            <a:r>
              <a:rPr lang="en-US" sz="1200" b="1" dirty="0"/>
              <a:t>Collaborative and AI-driven self healing of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Reconfiguration and self healing of the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Reliable Cyber-awareness orchestration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Dynamic end points (mobility, NTN)</a:t>
            </a:r>
            <a:endParaRPr lang="en-US" sz="1200" b="0" dirty="0"/>
          </a:p>
          <a:p>
            <a:pPr marL="144000" indent="-144000"/>
            <a:r>
              <a:rPr lang="en-US" sz="1200" b="1" dirty="0"/>
              <a:t>ZTA (Zero Trust Architectures)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meaning that no user or system should be trusted by default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Difficult to handle the large scale and computing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Current ZTA mostly rely on fine-grained access control strategies</a:t>
            </a:r>
            <a:endParaRPr lang="en-US" sz="1200" b="0" dirty="0"/>
          </a:p>
          <a:p>
            <a:pPr marL="144000" indent="-144000"/>
            <a:r>
              <a:rPr lang="en-US" sz="1200" b="1" dirty="0"/>
              <a:t>Trustworthy &amp; privacy-preserving data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data is handled securely and responsibly throughout its lifecycle while respecting users' privacy rights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Application of ML may increase the risk of data leakage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Privacy-preserving techniques must be included</a:t>
            </a:r>
            <a:endParaRPr lang="en-US" sz="1200" b="0" dirty="0"/>
          </a:p>
          <a:p>
            <a:pPr marL="144000" indent="-144000"/>
            <a:r>
              <a:rPr lang="en-US" sz="1200" b="1" dirty="0"/>
              <a:t>Intelligent, predictive, AI adoption for security threat analysis and reaction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AI algorithms to effectively analyze large-scale network traffic and system logs, and user </a:t>
            </a:r>
            <a:r>
              <a:rPr lang="en-US" b="0" i="0" dirty="0" err="1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behaviour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Scalability allows AI to detect subtle indicators of threat difficult for human operator 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2376D-B25E-BF29-AAD9-83EEEEC31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6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80615-C7B5-23A5-DDBB-C02C230BF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861D1-663E-ACBA-C904-E2C4DBA2A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272838-9487-B3B6-DE3F-C1A555676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indent="-144000"/>
            <a:r>
              <a:rPr lang="en-GB" sz="1200" b="1" noProof="0" dirty="0"/>
              <a:t>Secure and privacy lifecycle management of the services and application: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Keeping a key focus on security in the DevOps cycle, enforcing </a:t>
            </a:r>
            <a:r>
              <a:rPr lang="en-US" b="0" i="0" dirty="0" err="1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DevSecOps</a:t>
            </a: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Addressing the security needs in the software development process from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Reduces the risk of security vulnerabilities and breaches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Increased effectiveness of regulatory compliance without affecting software quality</a:t>
            </a:r>
            <a:endParaRPr lang="en-US" sz="1200" b="0" dirty="0"/>
          </a:p>
          <a:p>
            <a:pPr marL="144000" indent="-144000"/>
            <a:r>
              <a:rPr lang="en-US" sz="1200" b="1" dirty="0"/>
              <a:t>Collaborative and AI-driven self healing of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Reconfiguration and self healing of the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Reliable Cyber-awareness orchestration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Dynamic end points (mobility, NTN)</a:t>
            </a:r>
            <a:endParaRPr lang="en-US" sz="1200" b="0" dirty="0"/>
          </a:p>
          <a:p>
            <a:pPr marL="144000" indent="-144000"/>
            <a:r>
              <a:rPr lang="en-US" sz="1200" b="1" dirty="0"/>
              <a:t>ZTA (Zero Trust Architectures)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meaning that no user or system should be trusted by default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Difficult to handle the large scale and computing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Current ZTA mostly rely on fine-grained access control strategies</a:t>
            </a:r>
            <a:endParaRPr lang="en-US" sz="1200" b="0" dirty="0"/>
          </a:p>
          <a:p>
            <a:pPr marL="144000" indent="-144000"/>
            <a:r>
              <a:rPr lang="en-US" sz="1200" b="1" dirty="0"/>
              <a:t>Trustworthy &amp; privacy-preserving data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data is handled securely and responsibly throughout its lifecycle while respecting users' privacy rights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Application of ML may increase the risk of data leakage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Privacy-preserving techniques must be included</a:t>
            </a:r>
            <a:endParaRPr lang="en-US" sz="1200" b="0" dirty="0"/>
          </a:p>
          <a:p>
            <a:pPr marL="144000" indent="-144000"/>
            <a:r>
              <a:rPr lang="en-US" sz="1200" b="1" dirty="0"/>
              <a:t>Intelligent, predictive, AI adoption for security threat analysis and reaction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AI algorithms to effectively analyze large-scale network traffic and system logs, and user </a:t>
            </a:r>
            <a:r>
              <a:rPr lang="en-US" b="0" i="0" dirty="0" err="1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behaviour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Scalability allows AI to detect subtle indicators of threat difficult for human operator 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6F0A8-4B94-6CEC-8A6A-32F5758E2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0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B99F6-17A8-BA5D-3C59-36DF83A92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F0D91-5C21-C4CC-644B-CA348E33C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AB0404-2D2C-9509-83B0-2328AD36D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indent="-144000"/>
            <a:r>
              <a:rPr lang="en-GB" sz="1200" b="1" noProof="0" dirty="0"/>
              <a:t>Secure and privacy lifecycle management of the services and application: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Keeping a key focus on security in the DevOps cycle, enforcing </a:t>
            </a:r>
            <a:r>
              <a:rPr lang="en-US" b="0" i="0" dirty="0" err="1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DevSecOps</a:t>
            </a: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Addressing the security needs in the software development process from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Reduces the risk of security vulnerabilities and breaches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Increased effectiveness of regulatory compliance without affecting software quality</a:t>
            </a:r>
            <a:endParaRPr lang="en-US" sz="1200" b="0" dirty="0"/>
          </a:p>
          <a:p>
            <a:pPr marL="144000" indent="-144000"/>
            <a:r>
              <a:rPr lang="en-US" sz="1200" b="1" dirty="0"/>
              <a:t>Collaborative and AI-driven self healing of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Reconfiguration and self healing of the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Reliable Cyber-awareness orchestration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Dynamic end points (mobility, NTN)</a:t>
            </a:r>
            <a:endParaRPr lang="en-US" sz="1200" b="0" dirty="0"/>
          </a:p>
          <a:p>
            <a:pPr marL="144000" indent="-144000"/>
            <a:r>
              <a:rPr lang="en-US" sz="1200" b="1" dirty="0"/>
              <a:t>ZTA (Zero Trust Architectures)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meaning that no user or system should be trusted by default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Difficult to handle the large scale and computing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Current ZTA mostly rely on fine-grained access control strategies</a:t>
            </a:r>
            <a:endParaRPr lang="en-US" sz="1200" b="0" dirty="0"/>
          </a:p>
          <a:p>
            <a:pPr marL="144000" indent="-144000"/>
            <a:r>
              <a:rPr lang="en-US" sz="1200" b="1" dirty="0"/>
              <a:t>Trustworthy &amp; privacy-preserving data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data is handled securely and responsibly throughout its lifecycle while respecting users' privacy rights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Application of ML may increase the risk of data leakage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Privacy-preserving techniques must be included</a:t>
            </a:r>
            <a:endParaRPr lang="en-US" sz="1200" b="0" dirty="0"/>
          </a:p>
          <a:p>
            <a:pPr marL="144000" indent="-144000"/>
            <a:r>
              <a:rPr lang="en-US" sz="1200" b="1" dirty="0"/>
              <a:t>Intelligent, predictive, AI adoption for security threat analysis and reaction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AI algorithms to effectively analyze large-scale network traffic and system logs, and user </a:t>
            </a:r>
            <a:r>
              <a:rPr lang="en-US" b="0" i="0" dirty="0" err="1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behaviour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Scalability allows AI to detect subtle indicators of threat difficult for human operator 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479B9-92C6-C3C5-EA2E-E7EC243DC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46E09-6123-822C-926B-3C1E8A5F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CD5FF-9DCE-9878-074B-DDC84A038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B297B-0658-2823-AB17-911DEBBAF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4000" indent="-144000"/>
            <a:r>
              <a:rPr lang="en-GB" sz="1200" b="1" noProof="0" dirty="0"/>
              <a:t>Secure and privacy lifecycle management of the services and application: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Keeping a key focus on security in the DevOps cycle, enforcing </a:t>
            </a:r>
            <a:r>
              <a:rPr lang="en-US" b="0" i="0" dirty="0" err="1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DevSecOps</a:t>
            </a: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Addressing the security needs in the software development process from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Reduces the risk of security vulnerabilities and breaches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Increased effectiveness of regulatory compliance without affecting software quality</a:t>
            </a:r>
            <a:endParaRPr lang="en-US" sz="1200" b="0" dirty="0"/>
          </a:p>
          <a:p>
            <a:pPr marL="144000" indent="-144000"/>
            <a:r>
              <a:rPr lang="en-US" sz="1200" b="1" dirty="0"/>
              <a:t>Collaborative and AI-driven self healing of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Reconfiguration and self healing of the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Reliable Cyber-awareness orchestration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Dynamic end points (mobility, NTN)</a:t>
            </a:r>
            <a:endParaRPr lang="en-US" sz="1200" b="0" dirty="0"/>
          </a:p>
          <a:p>
            <a:pPr marL="144000" indent="-144000"/>
            <a:r>
              <a:rPr lang="en-US" sz="1200" b="1" dirty="0"/>
              <a:t>ZTA (Zero Trust Architectures)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meaning that no user or system should be trusted by default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Difficult to handle the large scale and computing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Current ZTA mostly rely on fine-grained access control strategies</a:t>
            </a:r>
            <a:endParaRPr lang="en-US" sz="1200" b="0" dirty="0"/>
          </a:p>
          <a:p>
            <a:pPr marL="144000" indent="-144000"/>
            <a:r>
              <a:rPr lang="en-US" sz="1200" b="1" dirty="0"/>
              <a:t>Trustworthy &amp; privacy-preserving data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data is handled securely and responsibly throughout its lifecycle while respecting users' privacy rights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Application of ML may increase the risk of data leakage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Privacy-preserving techniques must be included</a:t>
            </a:r>
            <a:endParaRPr lang="en-US" sz="1200" b="0" dirty="0"/>
          </a:p>
          <a:p>
            <a:pPr marL="144000" indent="-144000"/>
            <a:r>
              <a:rPr lang="en-US" sz="1200" b="1" dirty="0"/>
              <a:t>Intelligent, predictive, AI adoption for security threat analysis and reaction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AI algorithms to effectively analyze large-scale network traffic and system logs, and user </a:t>
            </a:r>
            <a:r>
              <a:rPr lang="en-US" b="0" i="0" dirty="0" err="1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behaviour</a:t>
            </a:r>
            <a:endParaRPr lang="en-US" b="0" i="0" dirty="0">
              <a:solidFill>
                <a:srgbClr val="DDDFE4"/>
              </a:solidFill>
              <a:effectLst/>
              <a:latin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DDFE4"/>
                </a:solidFill>
                <a:effectLst/>
                <a:latin typeface="Open Sans" panose="020B0606030504020204" pitchFamily="34" charset="0"/>
              </a:rPr>
              <a:t>Scalability allows AI to detect subtle indicators of threat difficult for human operator 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04E4B-0CBA-634C-6D17-C27DD322B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D586-8A9F-4416-A159-F3A3A6379B7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7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35BB2B-AF37-4630-A2C8-1C9615489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720" y="3017008"/>
            <a:ext cx="6111002" cy="644525"/>
          </a:xfrm>
        </p:spPr>
        <p:txBody>
          <a:bodyPr/>
          <a:lstStyle>
            <a:lvl1pPr marL="0" indent="0">
              <a:buNone/>
              <a:defRPr sz="36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err="1"/>
              <a:t>Title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911FB09-1864-4B81-A1EF-FA767F3670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722" y="3871951"/>
            <a:ext cx="6111002" cy="644525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s-ES" err="1"/>
              <a:t>Subtitle</a:t>
            </a:r>
            <a:endParaRPr lang="en-GB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97E3531B-A770-40C3-AC8D-F0BE61A296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719" y="4726894"/>
            <a:ext cx="6111002" cy="6445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r>
              <a:rPr lang="es-ES"/>
              <a:t>Speaker </a:t>
            </a:r>
            <a:r>
              <a:rPr lang="es-ES" err="1"/>
              <a:t>Name</a:t>
            </a:r>
            <a:r>
              <a:rPr lang="es-ES"/>
              <a:t> </a:t>
            </a:r>
            <a:br>
              <a:rPr lang="es-ES"/>
            </a:br>
            <a:r>
              <a:rPr lang="es-ES"/>
              <a:t>Role + </a:t>
            </a:r>
            <a:r>
              <a:rPr lang="es-ES" err="1"/>
              <a:t>Partner</a:t>
            </a:r>
            <a:r>
              <a:rPr lang="es-ES"/>
              <a:t> logo</a:t>
            </a:r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CFF8A3B1-DF4E-4337-8A62-D9F7089A81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19" y="5581837"/>
            <a:ext cx="6111002" cy="35161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s-ES" err="1"/>
              <a:t>Venue</a:t>
            </a:r>
            <a:r>
              <a:rPr lang="es-ES"/>
              <a:t> + Date</a:t>
            </a:r>
            <a:endParaRPr lang="en-GB"/>
          </a:p>
        </p:txBody>
      </p:sp>
      <p:pic>
        <p:nvPicPr>
          <p:cNvPr id="23" name="Picture 4" descr="La bandera europea | Unión Europea">
            <a:extLst>
              <a:ext uri="{FF2B5EF4-FFF2-40B4-BE49-F238E27FC236}">
                <a16:creationId xmlns:a16="http://schemas.microsoft.com/office/drawing/2014/main" id="{68D888B9-7742-4A1E-A346-42F5FACB99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4" y="6350719"/>
            <a:ext cx="538794" cy="3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1F6144C-5093-4AE9-9857-E7289B790692}"/>
              </a:ext>
            </a:extLst>
          </p:cNvPr>
          <p:cNvSpPr txBox="1">
            <a:spLocks/>
          </p:cNvSpPr>
          <p:nvPr userDrawn="1"/>
        </p:nvSpPr>
        <p:spPr>
          <a:xfrm>
            <a:off x="1119208" y="6216778"/>
            <a:ext cx="4016672" cy="4400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RIGOUROUS has received funding from the European Union’s HE Research and Innovation </a:t>
            </a:r>
            <a:r>
              <a:rPr lang="en-US" sz="1100" kern="1200" err="1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Programme</a:t>
            </a:r>
            <a:r>
              <a:rPr lang="en-US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 </a:t>
            </a:r>
            <a:r>
              <a:rPr lang="es-ES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HORIZON-JU-SNS-2022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under Grant Agreement </a:t>
            </a:r>
            <a:r>
              <a:rPr lang="en-US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No </a:t>
            </a:r>
            <a:r>
              <a:rPr lang="en-GB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101095933</a:t>
            </a:r>
            <a:endParaRPr lang="en-US" sz="1100" kern="120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j-cs"/>
            </a:endParaRPr>
          </a:p>
        </p:txBody>
      </p:sp>
      <p:pic>
        <p:nvPicPr>
          <p:cNvPr id="3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DDAA8E9B-C132-A900-8861-97FC78B0D4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11" y="456817"/>
            <a:ext cx="2003723" cy="1414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C67DDD8C-C285-7FF2-F852-2FC5075CCC44}"/>
              </a:ext>
            </a:extLst>
          </p:cNvPr>
          <p:cNvSpPr txBox="1">
            <a:spLocks/>
          </p:cNvSpPr>
          <p:nvPr userDrawn="1"/>
        </p:nvSpPr>
        <p:spPr>
          <a:xfrm>
            <a:off x="7594914" y="6216778"/>
            <a:ext cx="4016672" cy="4400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MIRANDA has received funding from the European Union’s HE Research and Innovation </a:t>
            </a:r>
            <a:r>
              <a:rPr lang="en-US" sz="1100" kern="1200" err="1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Programme</a:t>
            </a:r>
            <a:r>
              <a:rPr lang="en-US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under Grant Agreement </a:t>
            </a:r>
            <a:r>
              <a:rPr lang="en-US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No. 101168144</a:t>
            </a:r>
          </a:p>
        </p:txBody>
      </p:sp>
      <p:pic>
        <p:nvPicPr>
          <p:cNvPr id="4" name="Picture 4" descr="La bandera europea | Unión Europea">
            <a:extLst>
              <a:ext uri="{FF2B5EF4-FFF2-40B4-BE49-F238E27FC236}">
                <a16:creationId xmlns:a16="http://schemas.microsoft.com/office/drawing/2014/main" id="{A4498F0D-C95B-0393-B795-042F30457F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74" y="6297420"/>
            <a:ext cx="538794" cy="3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03D0D-8616-59D1-F11D-0C49C8AABB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667" y="456817"/>
            <a:ext cx="4069680" cy="10653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A5E75E-3A74-7E59-FE89-F9A46ED76365}"/>
              </a:ext>
            </a:extLst>
          </p:cNvPr>
          <p:cNvSpPr/>
          <p:nvPr userDrawn="1"/>
        </p:nvSpPr>
        <p:spPr>
          <a:xfrm>
            <a:off x="9936480" y="99060"/>
            <a:ext cx="2232660" cy="5257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6A33-E182-41ED-B2FA-383029784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256" y="527381"/>
            <a:ext cx="7223234" cy="946940"/>
          </a:xfrm>
        </p:spPr>
        <p:txBody>
          <a:bodyPr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Agenda / Content overview</a:t>
            </a:r>
            <a:endParaRPr lang="en-GB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78BF6908-78B0-4212-90D4-B17F26523812}"/>
              </a:ext>
            </a:extLst>
          </p:cNvPr>
          <p:cNvSpPr/>
          <p:nvPr userDrawn="1"/>
        </p:nvSpPr>
        <p:spPr>
          <a:xfrm>
            <a:off x="1008993" y="2110413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1</a:t>
            </a:r>
            <a:endParaRPr lang="en-GB" sz="2800">
              <a:latin typeface="+mj-lt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63368357-7E73-4C9C-99EC-505865074B06}"/>
              </a:ext>
            </a:extLst>
          </p:cNvPr>
          <p:cNvSpPr/>
          <p:nvPr userDrawn="1"/>
        </p:nvSpPr>
        <p:spPr>
          <a:xfrm>
            <a:off x="1008993" y="3186078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2</a:t>
            </a:r>
            <a:endParaRPr lang="en-GB" sz="2800">
              <a:latin typeface="+mj-lt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5113D876-C74D-47F1-B289-5256EB6C1FA6}"/>
              </a:ext>
            </a:extLst>
          </p:cNvPr>
          <p:cNvSpPr/>
          <p:nvPr userDrawn="1"/>
        </p:nvSpPr>
        <p:spPr>
          <a:xfrm>
            <a:off x="1008993" y="4261743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3</a:t>
            </a:r>
            <a:endParaRPr lang="en-GB" sz="2800">
              <a:latin typeface="+mj-lt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DD718CF7-B665-4A03-82D2-112876EFC201}"/>
              </a:ext>
            </a:extLst>
          </p:cNvPr>
          <p:cNvSpPr/>
          <p:nvPr userDrawn="1"/>
        </p:nvSpPr>
        <p:spPr>
          <a:xfrm>
            <a:off x="1008993" y="5337408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4</a:t>
            </a:r>
            <a:endParaRPr lang="en-GB" sz="2800">
              <a:latin typeface="+mj-lt"/>
            </a:endParaRP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44549494-6263-4697-A983-8A87CA5C27DC}"/>
              </a:ext>
            </a:extLst>
          </p:cNvPr>
          <p:cNvSpPr/>
          <p:nvPr userDrawn="1"/>
        </p:nvSpPr>
        <p:spPr>
          <a:xfrm>
            <a:off x="6174828" y="2110413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5</a:t>
            </a:r>
            <a:endParaRPr lang="en-GB" sz="2800">
              <a:latin typeface="+mj-lt"/>
            </a:endParaRP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FA506277-4824-43E3-9F0A-A152DD3BA37C}"/>
              </a:ext>
            </a:extLst>
          </p:cNvPr>
          <p:cNvSpPr/>
          <p:nvPr userDrawn="1"/>
        </p:nvSpPr>
        <p:spPr>
          <a:xfrm>
            <a:off x="6174828" y="3186078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6</a:t>
            </a:r>
            <a:endParaRPr lang="en-GB" sz="2800">
              <a:latin typeface="+mj-lt"/>
            </a:endParaRPr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AB513E9D-2FCE-48CC-9F73-E477EF3C78DA}"/>
              </a:ext>
            </a:extLst>
          </p:cNvPr>
          <p:cNvSpPr/>
          <p:nvPr userDrawn="1"/>
        </p:nvSpPr>
        <p:spPr>
          <a:xfrm>
            <a:off x="6174828" y="4261743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7</a:t>
            </a:r>
            <a:endParaRPr lang="en-GB" sz="2800">
              <a:latin typeface="+mj-lt"/>
            </a:endParaRPr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832DA759-7E4E-451E-8456-C121650316E8}"/>
              </a:ext>
            </a:extLst>
          </p:cNvPr>
          <p:cNvSpPr/>
          <p:nvPr userDrawn="1"/>
        </p:nvSpPr>
        <p:spPr>
          <a:xfrm>
            <a:off x="6174828" y="5337408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8</a:t>
            </a:r>
            <a:endParaRPr lang="en-GB" sz="2800">
              <a:latin typeface="+mj-lt"/>
            </a:endParaRP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F8E604F-2AAE-48D2-996E-1693D9A138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9437" y="2110413"/>
            <a:ext cx="3904946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To remove numbers: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80432326-9990-44F6-97AA-7F05B5054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9437" y="3186078"/>
            <a:ext cx="3904946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defRPr>
            </a:lvl1pPr>
          </a:lstStyle>
          <a:p>
            <a:pPr lvl="0"/>
            <a:r>
              <a:rPr lang="en-GB"/>
              <a:t>Go to view  Slide master…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8563192-66A8-4B01-BBF6-F6D77CEFCD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49437" y="4261743"/>
            <a:ext cx="3904946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defRPr>
            </a:lvl1pPr>
          </a:lstStyle>
          <a:p>
            <a:pPr lvl="0"/>
            <a:r>
              <a:rPr lang="en-GB"/>
              <a:t>Select the agenda/content slide…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84D90B9A-041B-4B8C-8BDA-D1F4FB3739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9437" y="5337408"/>
            <a:ext cx="3904946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defRPr>
            </a:lvl1pPr>
          </a:lstStyle>
          <a:p>
            <a:pPr lvl="0"/>
            <a:r>
              <a:rPr lang="en-GB"/>
              <a:t>And remove the numbers you don’t need…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F2F546D-06C7-4C75-A233-1F7DCD6161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08767" y="2110413"/>
            <a:ext cx="3904946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Add text here… 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533994A-1288-4491-B952-8E9CEC97E6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8767" y="3186078"/>
            <a:ext cx="3904946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defRPr>
            </a:lvl1pPr>
          </a:lstStyle>
          <a:p>
            <a:pPr lvl="0"/>
            <a:r>
              <a:rPr lang="en-GB"/>
              <a:t>Add text here… 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5299FA07-3ECD-414D-B8FE-4BF9E9C7A2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08767" y="4261743"/>
            <a:ext cx="3904946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defRPr>
            </a:lvl1pPr>
          </a:lstStyle>
          <a:p>
            <a:pPr lvl="0"/>
            <a:r>
              <a:rPr lang="en-GB"/>
              <a:t>Add text here… 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C6A4070F-0261-4061-ADD6-850D4667BC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08767" y="5337408"/>
            <a:ext cx="3904946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defRPr>
            </a:lvl1pPr>
          </a:lstStyle>
          <a:p>
            <a:pPr lvl="0"/>
            <a:r>
              <a:rPr lang="en-GB"/>
              <a:t>Add text here… </a:t>
            </a:r>
          </a:p>
        </p:txBody>
      </p:sp>
      <p:sp>
        <p:nvSpPr>
          <p:cNvPr id="31" name="Footer Placeholder 195">
            <a:extLst>
              <a:ext uri="{FF2B5EF4-FFF2-40B4-BE49-F238E27FC236}">
                <a16:creationId xmlns:a16="http://schemas.microsoft.com/office/drawing/2014/main" id="{99112E28-2C81-444B-804F-0A979B55B62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16965" y="6361427"/>
            <a:ext cx="5758070" cy="365125"/>
          </a:xfrm>
        </p:spPr>
        <p:txBody>
          <a:bodyPr/>
          <a:lstStyle>
            <a:lvl1pPr>
              <a:defRPr>
                <a:solidFill>
                  <a:srgbClr val="2154A2"/>
                </a:solidFill>
                <a:latin typeface="Source Sans Pro ExtraLight" panose="020B0604020202020204" pitchFamily="34" charset="0"/>
                <a:ea typeface="Source Sans Pro Light" panose="020B0403030403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3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6A33-E182-41ED-B2FA-383029784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256" y="527381"/>
            <a:ext cx="7223234" cy="946940"/>
          </a:xfrm>
        </p:spPr>
        <p:txBody>
          <a:bodyPr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Agenda / Content overview</a:t>
            </a:r>
            <a:endParaRPr lang="en-GB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78BF6908-78B0-4212-90D4-B17F26523812}"/>
              </a:ext>
            </a:extLst>
          </p:cNvPr>
          <p:cNvSpPr/>
          <p:nvPr userDrawn="1"/>
        </p:nvSpPr>
        <p:spPr>
          <a:xfrm>
            <a:off x="1008993" y="2110413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1</a:t>
            </a:r>
            <a:endParaRPr lang="en-GB" sz="2800">
              <a:latin typeface="+mj-lt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63368357-7E73-4C9C-99EC-505865074B06}"/>
              </a:ext>
            </a:extLst>
          </p:cNvPr>
          <p:cNvSpPr/>
          <p:nvPr userDrawn="1"/>
        </p:nvSpPr>
        <p:spPr>
          <a:xfrm>
            <a:off x="1008993" y="3186078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2</a:t>
            </a:r>
            <a:endParaRPr lang="en-GB" sz="2800">
              <a:latin typeface="+mj-lt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5113D876-C74D-47F1-B289-5256EB6C1FA6}"/>
              </a:ext>
            </a:extLst>
          </p:cNvPr>
          <p:cNvSpPr/>
          <p:nvPr userDrawn="1"/>
        </p:nvSpPr>
        <p:spPr>
          <a:xfrm>
            <a:off x="1008993" y="4261743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3</a:t>
            </a:r>
            <a:endParaRPr lang="en-GB" sz="2800">
              <a:latin typeface="+mj-lt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DD718CF7-B665-4A03-82D2-112876EFC201}"/>
              </a:ext>
            </a:extLst>
          </p:cNvPr>
          <p:cNvSpPr/>
          <p:nvPr userDrawn="1"/>
        </p:nvSpPr>
        <p:spPr>
          <a:xfrm>
            <a:off x="1008993" y="5337408"/>
            <a:ext cx="683172" cy="6831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+mj-lt"/>
              </a:rPr>
              <a:t>4</a:t>
            </a:r>
            <a:endParaRPr lang="en-GB" sz="2800">
              <a:latin typeface="+mj-lt"/>
            </a:endParaRP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F8E604F-2AAE-48D2-996E-1693D9A138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9437" y="2110413"/>
            <a:ext cx="9333570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To remove numbers: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80432326-9990-44F6-97AA-7F05B5054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9436" y="3186078"/>
            <a:ext cx="9333569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defRPr>
            </a:lvl1pPr>
          </a:lstStyle>
          <a:p>
            <a:pPr lvl="0"/>
            <a:r>
              <a:rPr lang="en-GB"/>
              <a:t>Go to view  Slide master…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8563192-66A8-4B01-BBF6-F6D77CEFCD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49437" y="4261743"/>
            <a:ext cx="9333568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defRPr>
            </a:lvl1pPr>
          </a:lstStyle>
          <a:p>
            <a:pPr lvl="0"/>
            <a:r>
              <a:rPr lang="en-GB"/>
              <a:t>Select the agenda/content slide…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84D90B9A-041B-4B8C-8BDA-D1F4FB3739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9436" y="5337408"/>
            <a:ext cx="9333567" cy="6831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defRPr>
            </a:lvl1pPr>
          </a:lstStyle>
          <a:p>
            <a:pPr lvl="0"/>
            <a:r>
              <a:rPr lang="en-GB"/>
              <a:t>And remove the numbers you don’t need…</a:t>
            </a:r>
          </a:p>
        </p:txBody>
      </p:sp>
      <p:sp>
        <p:nvSpPr>
          <p:cNvPr id="31" name="Footer Placeholder 195">
            <a:extLst>
              <a:ext uri="{FF2B5EF4-FFF2-40B4-BE49-F238E27FC236}">
                <a16:creationId xmlns:a16="http://schemas.microsoft.com/office/drawing/2014/main" id="{99112E28-2C81-444B-804F-0A979B55B62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16965" y="6361427"/>
            <a:ext cx="5758070" cy="365125"/>
          </a:xfrm>
        </p:spPr>
        <p:txBody>
          <a:bodyPr/>
          <a:lstStyle>
            <a:lvl1pPr>
              <a:defRPr>
                <a:solidFill>
                  <a:srgbClr val="2154A2"/>
                </a:solidFill>
                <a:latin typeface="Source Sans Pro ExtraLight" panose="020B0604020202020204" pitchFamily="34" charset="0"/>
                <a:ea typeface="Source Sans Pro Light" panose="020B0403030403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6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6A33-E182-41ED-B2FA-383029784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256" y="527381"/>
            <a:ext cx="7223234" cy="946940"/>
          </a:xfrm>
        </p:spPr>
        <p:txBody>
          <a:bodyPr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B364C-6DDB-45C6-9D19-7CECB2D7A13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34069-182A-415D-84F7-B09B0C9A1A3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1438414-6B7C-4383-88BE-63117BDF35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20EE0D8-1086-4011-8D1D-C8EA86C997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563" y="1908175"/>
            <a:ext cx="10879137" cy="4154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0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On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6A33-E182-41ED-B2FA-383029784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256" y="527381"/>
            <a:ext cx="7223234" cy="946940"/>
          </a:xfrm>
        </p:spPr>
        <p:txBody>
          <a:bodyPr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Heading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B364C-6DDB-45C6-9D19-7CECB2D7A13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34069-182A-415D-84F7-B09B0C9A1A3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01438414-6B7C-4383-88BE-63117BDF35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20EE0D8-1086-4011-8D1D-C8EA86C997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3" y="1908175"/>
            <a:ext cx="7222927" cy="415469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0" indent="0">
              <a:buNone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indent="0">
              <a:buNone/>
            </a:pPr>
            <a:r>
              <a:rPr lang="en-US"/>
              <a:t>Duis </a:t>
            </a:r>
            <a:r>
              <a:rPr lang="en-US" err="1"/>
              <a:t>autem</a:t>
            </a:r>
            <a:r>
              <a:rPr lang="en-US"/>
              <a:t>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</a:t>
            </a:r>
            <a:r>
              <a:rPr lang="en-US" err="1"/>
              <a:t>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eros</a:t>
            </a:r>
            <a:r>
              <a:rPr lang="en-US"/>
              <a:t>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53E034-1C96-4F08-B7E6-41A78CD5E4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91260" y="3647661"/>
            <a:ext cx="1897017" cy="1718873"/>
          </a:xfrm>
          <a:prstGeom prst="teardrop">
            <a:avLst/>
          </a:prstGeo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7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2_On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6A33-E182-41ED-B2FA-383029784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046" y="130886"/>
            <a:ext cx="7223234" cy="946940"/>
          </a:xfrm>
        </p:spPr>
        <p:txBody>
          <a:bodyPr/>
          <a:lstStyle>
            <a:lvl1pPr algn="l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&lt;Partner X&gt;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34069-182A-415D-84F7-B09B0C9A1A3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rgbClr val="2154A2"/>
                </a:solidFill>
              </a:defRPr>
            </a:lvl1pPr>
          </a:lstStyle>
          <a:p>
            <a:fld id="{01438414-6B7C-4383-88BE-63117BDF35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20EE0D8-1086-4011-8D1D-C8EA86C997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046" y="4424842"/>
            <a:ext cx="5401602" cy="19271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1">
                    <a:alpha val="93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/>
              <a:t>Short partner description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7712C548-B0F1-46FB-BCEF-E9F8B98C90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65418" y="4424842"/>
            <a:ext cx="5557486" cy="19271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US"/>
              <a:t>Partner role(s) in the project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9D44A7C-4268-458F-B3A2-F1567C9BD61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15347" y="1197755"/>
            <a:ext cx="1014249" cy="1014358"/>
          </a:xfrm>
          <a:prstGeom prst="teardrop">
            <a:avLst>
              <a:gd name="adj" fmla="val 95739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Person photo</a:t>
            </a:r>
            <a:endParaRPr lang="en-GB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0679E112-5625-412C-B2E8-82A582EE209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5418" y="1197744"/>
            <a:ext cx="1014249" cy="1014358"/>
          </a:xfrm>
          <a:prstGeom prst="teardrop">
            <a:avLst>
              <a:gd name="adj" fmla="val 95739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Person photo</a:t>
            </a:r>
            <a:endParaRPr lang="en-GB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D5F50484-99CA-4583-8623-C38669857CE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22181" y="1197744"/>
            <a:ext cx="4400549" cy="946941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US"/>
              <a:t>Name and role in the project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2C0CCA7-F0B7-4974-A60B-EE86616318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22355" y="1208650"/>
            <a:ext cx="4400549" cy="946941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US"/>
              <a:t>Name and role in the project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9CC36409-EC00-4ECF-AD5F-E0EDAC8BA9D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15347" y="2241907"/>
            <a:ext cx="1014249" cy="1014358"/>
          </a:xfrm>
          <a:prstGeom prst="teardrop">
            <a:avLst>
              <a:gd name="adj" fmla="val 95739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Person photo</a:t>
            </a:r>
            <a:endParaRPr lang="en-GB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913D636-7036-451B-A4AE-E7850E20A48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965418" y="2241896"/>
            <a:ext cx="1014249" cy="1014358"/>
          </a:xfrm>
          <a:prstGeom prst="teardrop">
            <a:avLst>
              <a:gd name="adj" fmla="val 95739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Person photo</a:t>
            </a:r>
            <a:endParaRPr lang="en-GB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E51CC07A-6441-45DB-A5F8-0EB28685DC0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22181" y="2241896"/>
            <a:ext cx="4400549" cy="946941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US"/>
              <a:t>Name and role in the project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73565BA9-207C-4FED-8EA8-2F2FF6519A9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22355" y="2252802"/>
            <a:ext cx="4400549" cy="946941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US"/>
              <a:t>Name and role in the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9278B8-19B3-4FAE-A821-4644B0EEC3BF}"/>
              </a:ext>
            </a:extLst>
          </p:cNvPr>
          <p:cNvSpPr txBox="1"/>
          <p:nvPr userDrawn="1"/>
        </p:nvSpPr>
        <p:spPr>
          <a:xfrm>
            <a:off x="496767" y="4193059"/>
            <a:ext cx="20168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/>
              <a:t>Short partner description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6170429-EC5E-4906-8735-5D1C7217942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15347" y="3277267"/>
            <a:ext cx="1014249" cy="1014358"/>
          </a:xfrm>
          <a:prstGeom prst="teardrop">
            <a:avLst>
              <a:gd name="adj" fmla="val 95739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Person photo</a:t>
            </a:r>
            <a:endParaRPr lang="en-GB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5FFC7E94-853C-4037-BB9F-EB026EE50F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422181" y="3277256"/>
            <a:ext cx="4400549" cy="946941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US"/>
              <a:t>Name and role in the 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8D80C9-AA8E-416D-9B60-C469749A42CD}"/>
              </a:ext>
            </a:extLst>
          </p:cNvPr>
          <p:cNvSpPr txBox="1"/>
          <p:nvPr userDrawn="1"/>
        </p:nvSpPr>
        <p:spPr>
          <a:xfrm>
            <a:off x="6087231" y="4184055"/>
            <a:ext cx="10438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/>
              <a:t>Partner role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941FB420-7B2F-4CD1-B6E1-5558D091DCA0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965418" y="3277256"/>
            <a:ext cx="1014249" cy="1014358"/>
          </a:xfrm>
          <a:prstGeom prst="teardrop">
            <a:avLst>
              <a:gd name="adj" fmla="val 95739"/>
            </a:avLst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Person photo</a:t>
            </a:r>
            <a:endParaRPr lang="en-GB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1737254F-6F5E-4754-BAF6-0DE87C22AD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22355" y="3288162"/>
            <a:ext cx="4400549" cy="946941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buNone/>
            </a:pPr>
            <a:r>
              <a:rPr lang="en-US"/>
              <a:t>Name and role in the project</a:t>
            </a:r>
          </a:p>
        </p:txBody>
      </p:sp>
    </p:spTree>
    <p:extLst>
      <p:ext uri="{BB962C8B-B14F-4D97-AF65-F5344CB8AC3E}">
        <p14:creationId xmlns:p14="http://schemas.microsoft.com/office/powerpoint/2010/main" val="12874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9D797-FAAA-4AA1-9755-63AF2686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51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9E4B2-2C5D-4684-B1A8-5721DCCFD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E5BA2-809D-432D-B502-418B9D6E6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8CD15-2CD0-4A46-B33B-DEDE95C6F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38414-6B7C-4383-88BE-63117BDF35EE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27BDF670-E8BE-9628-7D95-47F8D964D6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11"/>
          <a:stretch/>
        </p:blipFill>
        <p:spPr bwMode="auto">
          <a:xfrm>
            <a:off x="11217420" y="184800"/>
            <a:ext cx="915940" cy="45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0C49C-CD86-A469-90C7-F170AF6BF2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49559" t="18603" r="30032"/>
          <a:stretch/>
        </p:blipFill>
        <p:spPr>
          <a:xfrm>
            <a:off x="10681948" y="185104"/>
            <a:ext cx="431822" cy="4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6" r:id="rId3"/>
    <p:sldLayoutId id="2147483670" r:id="rId4"/>
    <p:sldLayoutId id="2147483671" r:id="rId5"/>
    <p:sldLayoutId id="2147483687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6A23CC9-B76F-A29F-0FD4-68E6862AC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719" y="3017008"/>
            <a:ext cx="10588965" cy="1065361"/>
          </a:xfrm>
        </p:spPr>
        <p:txBody>
          <a:bodyPr>
            <a:normAutofit fontScale="55000" lnSpcReduction="20000"/>
          </a:bodyPr>
          <a:lstStyle/>
          <a:p>
            <a:r>
              <a:rPr lang="en-GB" sz="8000" noProof="0"/>
              <a:t>6G Computing Continuum </a:t>
            </a:r>
            <a:br>
              <a:rPr lang="en-GB" sz="8000" noProof="0"/>
            </a:br>
            <a:r>
              <a:rPr lang="en-GB" sz="8000" noProof="0"/>
              <a:t>New Security and Trustworthy Challenges</a:t>
            </a:r>
            <a:endParaRPr lang="en-GB" sz="3200" noProof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0A78BD-FA1B-78B2-F774-A3500ACF8E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722" y="4082369"/>
            <a:ext cx="10858470" cy="434107"/>
          </a:xfrm>
        </p:spPr>
        <p:txBody>
          <a:bodyPr>
            <a:normAutofit/>
          </a:bodyPr>
          <a:lstStyle/>
          <a:p>
            <a:r>
              <a:rPr lang="en-GB" sz="2400" noProof="0"/>
              <a:t>12</a:t>
            </a:r>
            <a:r>
              <a:rPr lang="en-GB" sz="2400" baseline="30000" noProof="0"/>
              <a:t>th</a:t>
            </a:r>
            <a:r>
              <a:rPr lang="en-GB" sz="2400" noProof="0"/>
              <a:t> FOKUS FUSECO Forum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AF6F77-C0DA-47BB-6AF2-93D2B572E3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19" y="4591426"/>
            <a:ext cx="6111002" cy="854943"/>
          </a:xfrm>
        </p:spPr>
        <p:txBody>
          <a:bodyPr/>
          <a:lstStyle/>
          <a:p>
            <a:r>
              <a:rPr lang="en-GB" b="1" noProof="0" dirty="0"/>
              <a:t>Luis Cordeiro</a:t>
            </a:r>
            <a:br>
              <a:rPr lang="en-GB" b="1" dirty="0"/>
            </a:br>
            <a:r>
              <a:rPr lang="en-GB" noProof="0" dirty="0"/>
              <a:t>cordeiro@onesource.pt</a:t>
            </a:r>
            <a:br>
              <a:rPr lang="en-GB" noProof="0" dirty="0"/>
            </a:br>
            <a:r>
              <a:rPr lang="en-GB" noProof="0" dirty="0"/>
              <a:t>OneSource, Portugal</a:t>
            </a:r>
          </a:p>
        </p:txBody>
      </p:sp>
      <p:pic>
        <p:nvPicPr>
          <p:cNvPr id="1026" name="Picture 2" descr="sns-logo-colour-web">
            <a:extLst>
              <a:ext uri="{FF2B5EF4-FFF2-40B4-BE49-F238E27FC236}">
                <a16:creationId xmlns:a16="http://schemas.microsoft.com/office/drawing/2014/main" id="{C10FD3C6-087C-00A2-053F-560B3399E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9" y="5764595"/>
            <a:ext cx="1308146" cy="6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7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CFAF5-915C-CA82-8C05-4783CF708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5589-5E8E-EDB9-77F5-31FD91E2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51211" cy="946940"/>
          </a:xfrm>
        </p:spPr>
        <p:txBody>
          <a:bodyPr/>
          <a:lstStyle/>
          <a:p>
            <a:r>
              <a:rPr lang="en-GB" noProof="0" dirty="0"/>
              <a:t>Challenges in 6G Security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B5FDB7-7387-A589-D456-1630F6D5DD1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 dirty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B677D-0463-C6F5-C72B-D7EC76B7B5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79BE3A-1DBD-D1B2-A302-B403C72C5D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255" y="1876922"/>
            <a:ext cx="4548481" cy="3962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Zero Trust Architectures (ZTA)</a:t>
            </a:r>
            <a:endParaRPr lang="en-US" sz="220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No user or system should be trusted by default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Difficult to handle the large-scale computing systems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Current ZTA mostly rely on fine-grained access control strategies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10693B-ABFF-FE0B-A03C-102256AED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6" y="1876922"/>
            <a:ext cx="6911838" cy="35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9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08469-FADC-2FEE-94B4-72FE586CE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3B2A-E04A-891E-9CA8-8CD5CBDE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51211" cy="946940"/>
          </a:xfrm>
        </p:spPr>
        <p:txBody>
          <a:bodyPr/>
          <a:lstStyle/>
          <a:p>
            <a:r>
              <a:rPr lang="en-GB" noProof="0" dirty="0"/>
              <a:t>Challenges in 6G Security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89ADC-8FE2-6331-0F00-E2DEE4BE32E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 dirty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77FB-6B13-5B14-41C6-AF979B826B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DE2DE-E775-CB60-8CF9-54A0BFE6B3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255" y="1876922"/>
            <a:ext cx="4548481" cy="3962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Trustworthy &amp; privacy-preserving data management</a:t>
            </a:r>
            <a:endParaRPr lang="en-US" sz="220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Ensure data is handled securely and responsibly throughout its lifecycle while respecting users' privacy rights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Application of ML may increase the risk of data leakage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Privacy-preserving techniques are key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CAE566-296A-F1F8-078B-72AF2AE12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6" y="1876922"/>
            <a:ext cx="6911838" cy="35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E1018-EFDD-EC3D-E554-1BA6A0AF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E1D8-28B4-48FC-DD86-6475FC17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51211" cy="946940"/>
          </a:xfrm>
        </p:spPr>
        <p:txBody>
          <a:bodyPr/>
          <a:lstStyle/>
          <a:p>
            <a:r>
              <a:rPr lang="en-GB" noProof="0" dirty="0"/>
              <a:t>Challenges in 6G Security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62DE4-B771-8303-7175-3D4826F91E3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 dirty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E3384-7886-BFFE-2A52-F2B4B94745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9447F-AA9B-88D0-7E0B-C550D2AAFB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255" y="1876922"/>
            <a:ext cx="4548481" cy="3962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Intelligent, predictive, AI adoption for security threat analysis and reaction</a:t>
            </a:r>
            <a:endParaRPr lang="en-US" sz="220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AI algorithms to effectively analyze large-scale network traffic and system logs, and user </a:t>
            </a:r>
            <a:r>
              <a:rPr lang="en-US" sz="2200" dirty="0" err="1"/>
              <a:t>behaviour</a:t>
            </a:r>
            <a:endParaRPr lang="en-US" sz="220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Scalability allows AI to detect subtle indicators of threat difficult for human operator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923BB-0FDF-740C-B685-C204E521F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6" y="1876922"/>
            <a:ext cx="6911838" cy="35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3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p of europe with blue and white labels&#10;&#10;Description automatically generated">
            <a:extLst>
              <a:ext uri="{FF2B5EF4-FFF2-40B4-BE49-F238E27FC236}">
                <a16:creationId xmlns:a16="http://schemas.microsoft.com/office/drawing/2014/main" id="{61F83B2F-B438-556F-DF5B-2EDF0285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22" y="2086120"/>
            <a:ext cx="4518251" cy="432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DECCE8-AE74-02F2-6193-19427399739B}"/>
              </a:ext>
            </a:extLst>
          </p:cNvPr>
          <p:cNvSpPr/>
          <p:nvPr/>
        </p:nvSpPr>
        <p:spPr>
          <a:xfrm>
            <a:off x="11257347" y="22026"/>
            <a:ext cx="906780" cy="10439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599B0-D624-1027-9C8E-4D7C3A58A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6" y="527381"/>
            <a:ext cx="8134962" cy="946940"/>
          </a:xfrm>
        </p:spPr>
        <p:txBody>
          <a:bodyPr>
            <a:normAutofit fontScale="90000"/>
          </a:bodyPr>
          <a:lstStyle/>
          <a:p>
            <a:r>
              <a:rPr lang="en-GB" noProof="0"/>
              <a:t>RIGOUROUS</a:t>
            </a:r>
            <a:br>
              <a:rPr lang="en-GB" noProof="0"/>
            </a:br>
            <a:r>
              <a:rPr lang="en-US" sz="2200" noProof="0" err="1"/>
              <a:t>secu</a:t>
            </a:r>
            <a:r>
              <a:rPr lang="en-US" sz="2200" b="1" noProof="0" err="1"/>
              <a:t>R</a:t>
            </a:r>
            <a:r>
              <a:rPr lang="en-US" sz="2200" noProof="0" err="1"/>
              <a:t>e</a:t>
            </a:r>
            <a:r>
              <a:rPr lang="en-US" sz="2200" noProof="0"/>
              <a:t> </a:t>
            </a:r>
            <a:r>
              <a:rPr lang="en-US" sz="2200" noProof="0" err="1"/>
              <a:t>des</a:t>
            </a:r>
            <a:r>
              <a:rPr lang="en-US" sz="2200" b="1" noProof="0" err="1"/>
              <a:t>IG</a:t>
            </a:r>
            <a:r>
              <a:rPr lang="en-US" sz="2200" noProof="0" err="1"/>
              <a:t>n</a:t>
            </a:r>
            <a:r>
              <a:rPr lang="en-US" sz="2200" noProof="0"/>
              <a:t> and </a:t>
            </a:r>
            <a:r>
              <a:rPr lang="en-US" sz="2200" noProof="0" err="1"/>
              <a:t>deplOyment</a:t>
            </a:r>
            <a:r>
              <a:rPr lang="en-US" sz="2200" noProof="0"/>
              <a:t> of </a:t>
            </a:r>
            <a:r>
              <a:rPr lang="en-US" sz="2200" noProof="0" err="1"/>
              <a:t>trUsthwoRthy</a:t>
            </a:r>
            <a:r>
              <a:rPr lang="en-US" sz="2200" noProof="0"/>
              <a:t> </a:t>
            </a:r>
            <a:r>
              <a:rPr lang="en-US" sz="2200" noProof="0" err="1"/>
              <a:t>cOntinUum</a:t>
            </a:r>
            <a:r>
              <a:rPr lang="en-US" sz="2200" noProof="0"/>
              <a:t> computing 6G Services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9A4F3-34D7-4F3E-80BB-F5610C4506A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B1340-F990-22BC-DAA5-6729225C42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5E6966-FDF6-4BC9-28DB-ED5DB0E1E3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563" y="1908175"/>
            <a:ext cx="6906577" cy="41546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noProof="0" dirty="0"/>
              <a:t>The project demonstrates its results through a set of industrially relevant use cases in operational environments:</a:t>
            </a:r>
          </a:p>
          <a:p>
            <a:r>
              <a:rPr lang="en-GB" sz="2800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Protection of 6G-enabled Services against Cyber Threats</a:t>
            </a:r>
          </a:p>
          <a:p>
            <a:r>
              <a:rPr lang="en-GB" sz="2800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Digital City Twining Platform</a:t>
            </a:r>
            <a:endParaRPr lang="en-GB" noProof="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GB" sz="2800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Utilities Management and security</a:t>
            </a:r>
          </a:p>
          <a:p>
            <a:r>
              <a:rPr lang="en-GB" sz="2800" noProof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PPDR IoT Situational Awareness platform</a:t>
            </a:r>
            <a:endParaRPr lang="en-GB" b="1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Consortium composed of 11 partners from 8 countries.</a:t>
            </a:r>
          </a:p>
          <a:p>
            <a:pPr marL="0" indent="0">
              <a:buNone/>
            </a:pPr>
            <a:r>
              <a:rPr lang="en-GB" noProof="0" dirty="0"/>
              <a:t>4 Use Cases, 7 testbeds</a:t>
            </a:r>
          </a:p>
          <a:p>
            <a:pPr marL="0" indent="0">
              <a:buNone/>
            </a:pPr>
            <a:r>
              <a:rPr lang="en-GB" sz="2800" b="1" noProof="0" dirty="0">
                <a:solidFill>
                  <a:srgbClr val="2154A2"/>
                </a:solidFill>
              </a:rPr>
              <a:t> https://rigourous.eu/</a:t>
            </a:r>
            <a:endParaRPr lang="en-GB" b="1" noProof="0" dirty="0">
              <a:solidFill>
                <a:srgbClr val="2154A2"/>
              </a:solidFill>
            </a:endParaRPr>
          </a:p>
          <a:p>
            <a:endParaRPr lang="en-GB" noProof="0" dirty="0"/>
          </a:p>
        </p:txBody>
      </p:sp>
      <p:pic>
        <p:nvPicPr>
          <p:cNvPr id="5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275F557D-9F2B-40A0-C9D0-0D8AF1576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077" y="136525"/>
            <a:ext cx="2003723" cy="141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La bandera europea | Unión Europea">
            <a:extLst>
              <a:ext uri="{FF2B5EF4-FFF2-40B4-BE49-F238E27FC236}">
                <a16:creationId xmlns:a16="http://schemas.microsoft.com/office/drawing/2014/main" id="{7507D176-B3C4-9008-A660-A79DD54A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322" y="6362116"/>
            <a:ext cx="538794" cy="3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2050F7C-DB71-9876-87DA-83C68D8CCD04}"/>
              </a:ext>
            </a:extLst>
          </p:cNvPr>
          <p:cNvSpPr txBox="1">
            <a:spLocks/>
          </p:cNvSpPr>
          <p:nvPr/>
        </p:nvSpPr>
        <p:spPr>
          <a:xfrm>
            <a:off x="4357061" y="6228175"/>
            <a:ext cx="4016672" cy="4400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RIGOUROUS has received funding from the European Union’s HE Research and Innovation </a:t>
            </a:r>
            <a:r>
              <a:rPr lang="en-US" sz="1100" kern="1200" err="1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Programme</a:t>
            </a:r>
            <a:r>
              <a:rPr lang="en-US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 </a:t>
            </a:r>
            <a:r>
              <a:rPr lang="es-ES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HORIZON-JU-SNS-2022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under Grant Agreement </a:t>
            </a:r>
            <a:r>
              <a:rPr lang="en-US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No </a:t>
            </a:r>
            <a:r>
              <a:rPr lang="en-GB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101095933</a:t>
            </a:r>
            <a:endParaRPr lang="en-US" sz="1100" kern="120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502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93001-46F4-BC1B-BFAB-1B7F178CA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C4B0CC-0529-D668-521A-B651CB2A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8854" y="2081183"/>
            <a:ext cx="4667305" cy="432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871BD6-696E-1055-4AB9-9341074DD7EF}"/>
              </a:ext>
            </a:extLst>
          </p:cNvPr>
          <p:cNvSpPr/>
          <p:nvPr/>
        </p:nvSpPr>
        <p:spPr>
          <a:xfrm>
            <a:off x="10620462" y="22026"/>
            <a:ext cx="1543665" cy="10439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5B952-78ED-7921-79DA-F3E036A0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6" y="527381"/>
            <a:ext cx="6947411" cy="946940"/>
          </a:xfrm>
        </p:spPr>
        <p:txBody>
          <a:bodyPr>
            <a:normAutofit fontScale="90000"/>
          </a:bodyPr>
          <a:lstStyle/>
          <a:p>
            <a:r>
              <a:rPr lang="en-GB" noProof="0"/>
              <a:t>MIRANDA</a:t>
            </a:r>
            <a:br>
              <a:rPr lang="en-GB" noProof="0"/>
            </a:br>
            <a:r>
              <a:rPr lang="en-US" sz="1800" noProof="0"/>
              <a:t>Monitoring, Investigation and Response to cyber-attacks with an Adaptive digital </a:t>
            </a:r>
            <a:r>
              <a:rPr lang="en-US" sz="1800" noProof="0" err="1"/>
              <a:t>twiN</a:t>
            </a:r>
            <a:r>
              <a:rPr lang="en-US" sz="1800" noProof="0"/>
              <a:t> </a:t>
            </a:r>
            <a:r>
              <a:rPr lang="en-US" sz="1800" noProof="0" err="1"/>
              <a:t>moDel</a:t>
            </a:r>
            <a:r>
              <a:rPr lang="en-US" sz="1800" noProof="0"/>
              <a:t> for Agile services over the computing continuum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68216-3F41-BD0E-A54C-E316430C338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9A9A6-83E2-24C0-BAB5-1CA3ECD1ED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14</a:t>
            </a:fld>
            <a:endParaRPr lang="en-GB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05B9C0-A49A-141B-4FE5-F68DD866F5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563" y="1908175"/>
            <a:ext cx="7222927" cy="4422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000000"/>
                </a:solidFill>
              </a:rPr>
              <a:t>The project demonstrates its results using a set of relevant use cases to setup the MIRANDA framework:</a:t>
            </a:r>
            <a:endParaRPr lang="en-GB" sz="2200" noProof="0" dirty="0"/>
          </a:p>
          <a:p>
            <a:r>
              <a:rPr lang="en-GB" sz="2200" dirty="0"/>
              <a:t>Wolfsburg Digital</a:t>
            </a:r>
          </a:p>
          <a:p>
            <a:r>
              <a:rPr lang="en-GB" sz="2200" noProof="0" dirty="0"/>
              <a:t>Inclusive Genoa</a:t>
            </a:r>
          </a:p>
          <a:p>
            <a:r>
              <a:rPr lang="en-GB" sz="2200" noProof="0" dirty="0"/>
              <a:t>Safe Athens</a:t>
            </a:r>
          </a:p>
          <a:p>
            <a:endParaRPr lang="en-GB" sz="2200" noProof="0" dirty="0"/>
          </a:p>
          <a:p>
            <a:pPr marL="0" indent="0">
              <a:buNone/>
            </a:pPr>
            <a:r>
              <a:rPr lang="en-GB" sz="2200" noProof="0" dirty="0"/>
              <a:t>Consortium</a:t>
            </a:r>
            <a:r>
              <a:rPr lang="en-GB" sz="2200" b="1" noProof="0" dirty="0"/>
              <a:t> </a:t>
            </a:r>
            <a:r>
              <a:rPr lang="en-US" sz="2200" noProof="0" dirty="0"/>
              <a:t>composed of 14 partners from 7 countries</a:t>
            </a:r>
          </a:p>
          <a:p>
            <a:pPr marL="0" indent="0">
              <a:buNone/>
            </a:pPr>
            <a:r>
              <a:rPr lang="en-US" sz="2200" dirty="0"/>
              <a:t> 3 use cases</a:t>
            </a:r>
          </a:p>
          <a:p>
            <a:pPr marL="0" indent="0">
              <a:buNone/>
            </a:pPr>
            <a:r>
              <a:rPr lang="en-GB" sz="2200" b="1" noProof="0" dirty="0">
                <a:solidFill>
                  <a:srgbClr val="2154A2"/>
                </a:solidFill>
              </a:rPr>
              <a:t>https://www.mirandaproject.eu/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A114F5-D064-8CBC-5884-A0C86202E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035" y="456818"/>
            <a:ext cx="3617312" cy="946940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CCD719C-B047-5822-BFF3-007968BE9312}"/>
              </a:ext>
            </a:extLst>
          </p:cNvPr>
          <p:cNvSpPr txBox="1">
            <a:spLocks/>
          </p:cNvSpPr>
          <p:nvPr/>
        </p:nvSpPr>
        <p:spPr>
          <a:xfrm>
            <a:off x="4402134" y="6275708"/>
            <a:ext cx="4016672" cy="4400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MIRANDA has received funding from the European Union’s HE Research and Innovation </a:t>
            </a:r>
            <a:r>
              <a:rPr lang="en-US" sz="1100" kern="1200" err="1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Programme</a:t>
            </a:r>
            <a:r>
              <a:rPr lang="en-US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 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under Grant Agreement </a:t>
            </a:r>
            <a:r>
              <a:rPr lang="en-US" sz="1100" kern="1200">
                <a:solidFill>
                  <a:schemeClr val="bg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No. 101168144</a:t>
            </a:r>
          </a:p>
        </p:txBody>
      </p:sp>
      <p:pic>
        <p:nvPicPr>
          <p:cNvPr id="12" name="Picture 4" descr="La bandera europea | Unión Europea">
            <a:extLst>
              <a:ext uri="{FF2B5EF4-FFF2-40B4-BE49-F238E27FC236}">
                <a16:creationId xmlns:a16="http://schemas.microsoft.com/office/drawing/2014/main" id="{88673C60-09D3-044D-B3E4-DC372510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94" y="6356350"/>
            <a:ext cx="538794" cy="3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5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A53B-6C41-7803-518F-D59009D5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DevSecOps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B1A2D-6AA3-5555-0F36-FF0EC6204F1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FA39C-1A3A-269D-4554-7F7A4D7B4F2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9432C-807F-19E4-CD72-154215A596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4765" y="1501541"/>
            <a:ext cx="5090085" cy="4882029"/>
          </a:xfrm>
        </p:spPr>
        <p:txBody>
          <a:bodyPr>
            <a:normAutofit/>
          </a:bodyPr>
          <a:lstStyle/>
          <a:p>
            <a:r>
              <a:rPr lang="en-GB" sz="2200" noProof="0" dirty="0"/>
              <a:t>Extending DevOps with security practices</a:t>
            </a:r>
          </a:p>
          <a:p>
            <a:r>
              <a:rPr lang="en-US" sz="2200" noProof="0" dirty="0"/>
              <a:t>Security by design</a:t>
            </a:r>
          </a:p>
          <a:p>
            <a:r>
              <a:rPr lang="en-US" sz="2200" noProof="0" dirty="0"/>
              <a:t>Automated CI/CD pipelines</a:t>
            </a:r>
          </a:p>
          <a:p>
            <a:r>
              <a:rPr lang="en-US" sz="2200" noProof="0" dirty="0"/>
              <a:t>Multi-point AI security based</a:t>
            </a:r>
          </a:p>
          <a:p>
            <a:r>
              <a:rPr lang="en-GB" sz="2200" noProof="0" dirty="0"/>
              <a:t>Human-Centric </a:t>
            </a:r>
            <a:r>
              <a:rPr lang="en-GB" sz="2200" noProof="0" dirty="0" err="1"/>
              <a:t>DevSecOps</a:t>
            </a:r>
            <a:endParaRPr lang="en-GB" sz="2200" noProof="0" dirty="0"/>
          </a:p>
        </p:txBody>
      </p:sp>
      <p:pic>
        <p:nvPicPr>
          <p:cNvPr id="10" name="Picture 9" descr="A diagram of a software development&#10;&#10;Description automatically generated">
            <a:extLst>
              <a:ext uri="{FF2B5EF4-FFF2-40B4-BE49-F238E27FC236}">
                <a16:creationId xmlns:a16="http://schemas.microsoft.com/office/drawing/2014/main" id="{9622A0C1-1BEB-AF54-1643-9BB50580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36" y="1474321"/>
            <a:ext cx="6158198" cy="4453937"/>
          </a:xfrm>
          <a:prstGeom prst="rect">
            <a:avLst/>
          </a:prstGeom>
        </p:spPr>
      </p:pic>
      <p:pic>
        <p:nvPicPr>
          <p:cNvPr id="6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AE7D26EA-BF87-2839-1C9D-9EAF547603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49" y="100151"/>
            <a:ext cx="1514755" cy="1069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37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188D-0823-6A37-0D7B-8290919F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4" y="527381"/>
            <a:ext cx="10866745" cy="946940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Security</a:t>
            </a:r>
            <a:r>
              <a:rPr lang="en-GB" sz="4400" noProof="0" dirty="0"/>
              <a:t> </a:t>
            </a:r>
            <a:r>
              <a:rPr lang="en-GB" sz="4400" dirty="0"/>
              <a:t>Orchestration</a:t>
            </a:r>
            <a:br>
              <a:rPr lang="en-GB" sz="4400" dirty="0"/>
            </a:br>
            <a:r>
              <a:rPr lang="en-GB" sz="2700" noProof="0" dirty="0"/>
              <a:t>Model-based and AI-Driven automated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C0CFE-9C9C-A52D-D133-A42149829B5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3222E-B1AB-E48C-BCCD-FBB13291FD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8DE39-6328-DCAF-F719-E4A6BC70C6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564" y="1908175"/>
            <a:ext cx="5328573" cy="4154695"/>
          </a:xfrm>
        </p:spPr>
        <p:txBody>
          <a:bodyPr>
            <a:normAutofit/>
          </a:bodyPr>
          <a:lstStyle/>
          <a:p>
            <a:r>
              <a:rPr lang="en-GB" sz="2400" dirty="0"/>
              <a:t>Multi-Domain AI-Driven orchestrator</a:t>
            </a:r>
          </a:p>
          <a:p>
            <a:r>
              <a:rPr lang="en-GB" sz="2400" dirty="0"/>
              <a:t>FL based security orchestration decisions</a:t>
            </a:r>
          </a:p>
          <a:p>
            <a:r>
              <a:rPr lang="en-GB" sz="2400" dirty="0"/>
              <a:t>Trust evaluation and enabler service framework</a:t>
            </a:r>
          </a:p>
          <a:p>
            <a:r>
              <a:rPr lang="en-GB" sz="2400" dirty="0"/>
              <a:t>IoT bootstrapping and onboarding mechanisms</a:t>
            </a:r>
          </a:p>
          <a:p>
            <a:r>
              <a:rPr lang="en-GB" sz="2400" dirty="0"/>
              <a:t>Trusted application onboarding</a:t>
            </a:r>
          </a:p>
          <a:p>
            <a:r>
              <a:rPr lang="en-US" sz="2400" noProof="0" dirty="0"/>
              <a:t>Security control Agents and Security Slice Controllers</a:t>
            </a:r>
            <a:endParaRPr lang="en-GB" sz="2400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C33CC-C140-2686-E86A-957AD701F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436" y="1820849"/>
            <a:ext cx="6387294" cy="4071068"/>
          </a:xfrm>
          <a:prstGeom prst="rect">
            <a:avLst/>
          </a:prstGeom>
        </p:spPr>
      </p:pic>
      <p:pic>
        <p:nvPicPr>
          <p:cNvPr id="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4B41595B-F843-D1A1-F2D5-6326E146B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49" y="100151"/>
            <a:ext cx="1514755" cy="1069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14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3CFD-149E-731B-D5DF-31AC350C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6" y="527381"/>
            <a:ext cx="9063344" cy="946940"/>
          </a:xfrm>
        </p:spPr>
        <p:txBody>
          <a:bodyPr>
            <a:normAutofit/>
          </a:bodyPr>
          <a:lstStyle/>
          <a:p>
            <a:r>
              <a:rPr lang="en-US" dirty="0"/>
              <a:t>Holistic Smart Service Framework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E9BF6-464D-FD77-8452-B646D6C10BA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9964B-060C-3D77-7772-47C4B624735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A2E9E-A852-8CCF-8EDD-AC732838EC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563" y="1908175"/>
            <a:ext cx="7577137" cy="4154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Securing the IoT-Edge-Cloud Continuum lifecycle management</a:t>
            </a:r>
          </a:p>
          <a:p>
            <a:r>
              <a:rPr lang="en-US" sz="2200" dirty="0">
                <a:ea typeface="Source Sans Pro Light"/>
              </a:rPr>
              <a:t>Secure communication between IoT gateways and microservices</a:t>
            </a:r>
          </a:p>
          <a:p>
            <a:r>
              <a:rPr lang="en-US" sz="2200" dirty="0"/>
              <a:t>Federated AI-governed framework </a:t>
            </a:r>
            <a:endParaRPr lang="en-US" dirty="0"/>
          </a:p>
          <a:p>
            <a:r>
              <a:rPr lang="en-US" sz="2200" dirty="0">
                <a:ea typeface="Source Sans Pro Light"/>
              </a:rPr>
              <a:t>AI-Driven Security Management</a:t>
            </a:r>
            <a:endParaRPr lang="en-US" dirty="0">
              <a:ea typeface="Source Sans Pro Light"/>
            </a:endParaRPr>
          </a:p>
          <a:p>
            <a:r>
              <a:rPr lang="en-US" sz="2200" dirty="0">
                <a:ea typeface="Source Sans Pro Light"/>
              </a:rPr>
              <a:t>Zero-trust</a:t>
            </a:r>
            <a:r>
              <a:rPr lang="en-US" sz="2200" dirty="0"/>
              <a:t> &amp; Cognitive SOAR (Security Orchestration, Automation, and Response) loops</a:t>
            </a:r>
            <a:endParaRPr lang="en-US" dirty="0">
              <a:ea typeface="Source Sans Pro Light"/>
            </a:endParaRPr>
          </a:p>
          <a:p>
            <a:r>
              <a:rPr lang="en-US" sz="2200" dirty="0"/>
              <a:t>End-to-End Slicing</a:t>
            </a:r>
            <a:endParaRPr lang="en-US" sz="2200" dirty="0">
              <a:ea typeface="Source Sans Pro Light"/>
            </a:endParaRPr>
          </a:p>
          <a:p>
            <a:r>
              <a:rPr lang="en-US" sz="2200" dirty="0">
                <a:ea typeface="Source Sans Pro Light"/>
              </a:rPr>
              <a:t>Dynamic Service Composition</a:t>
            </a:r>
          </a:p>
          <a:p>
            <a:r>
              <a:rPr lang="en-US" sz="2200" dirty="0">
                <a:ea typeface="Source Sans Pro Light"/>
              </a:rPr>
              <a:t>Trust Evaluation &amp; Maintenance</a:t>
            </a:r>
          </a:p>
        </p:txBody>
      </p:sp>
      <p:pic>
        <p:nvPicPr>
          <p:cNvPr id="6" name="Image 0">
            <a:extLst>
              <a:ext uri="{FF2B5EF4-FFF2-40B4-BE49-F238E27FC236}">
                <a16:creationId xmlns:a16="http://schemas.microsoft.com/office/drawing/2014/main" id="{E8CD6278-2F86-8E3B-49EF-50E6755E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264" y="1474321"/>
            <a:ext cx="2733263" cy="41386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8D66B8CC-1A10-7511-E14E-4E971E70C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49" y="100151"/>
            <a:ext cx="1514755" cy="1069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980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6FBD-5601-FAB7-BF49-9CEB1A8E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10244043" cy="94694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Advanced AI-Driven Anomaly </a:t>
            </a:r>
            <a:br>
              <a:rPr lang="en-GB" noProof="0" dirty="0"/>
            </a:br>
            <a:r>
              <a:rPr lang="en-GB" sz="3600" noProof="0" dirty="0"/>
              <a:t>detection, decision and mitigation strategies </a:t>
            </a:r>
            <a:endParaRPr lang="en-GB" sz="4000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43609-AC8C-CDE2-3A43-9C99F9A6835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4CC24-0DE8-A5F2-C2DC-B7BD5149E0E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18</a:t>
            </a:fld>
            <a:endParaRPr lang="en-GB" noProof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C9618B6-FEF5-3E42-9DC1-347A6184F51A}"/>
              </a:ext>
            </a:extLst>
          </p:cNvPr>
          <p:cNvSpPr txBox="1">
            <a:spLocks/>
          </p:cNvSpPr>
          <p:nvPr/>
        </p:nvSpPr>
        <p:spPr>
          <a:xfrm>
            <a:off x="690563" y="1908176"/>
            <a:ext cx="7316787" cy="4238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noProof="0" dirty="0"/>
              <a:t>Detection and prediction of network intrusions and anomalies</a:t>
            </a:r>
          </a:p>
          <a:p>
            <a:r>
              <a:rPr lang="en-GB" sz="2200" dirty="0"/>
              <a:t>Multiple environments</a:t>
            </a:r>
          </a:p>
          <a:p>
            <a:pPr lvl="1"/>
            <a:r>
              <a:rPr lang="en-GB" sz="2000" dirty="0"/>
              <a:t>Industrial Control Systems (ICS) </a:t>
            </a:r>
          </a:p>
          <a:p>
            <a:pPr lvl="1"/>
            <a:r>
              <a:rPr lang="en-GB" sz="2000" dirty="0"/>
              <a:t>Network intrusion detection</a:t>
            </a:r>
          </a:p>
          <a:p>
            <a:pPr lvl="1"/>
            <a:r>
              <a:rPr lang="en-GB" sz="2000" noProof="0" dirty="0"/>
              <a:t>Network applications </a:t>
            </a:r>
            <a:r>
              <a:rPr lang="en-GB" sz="2000" dirty="0"/>
              <a:t>in containerized environment</a:t>
            </a:r>
          </a:p>
          <a:p>
            <a:r>
              <a:rPr lang="en-GB" sz="2200" dirty="0"/>
              <a:t>Implementing hybrid FL techniques</a:t>
            </a:r>
          </a:p>
          <a:p>
            <a:pPr lvl="1"/>
            <a:r>
              <a:rPr lang="en-GB" sz="2000" dirty="0"/>
              <a:t>Sharing parameters and local models, not raw data</a:t>
            </a:r>
          </a:p>
          <a:p>
            <a:pPr lvl="1"/>
            <a:r>
              <a:rPr lang="en-GB" sz="2000" dirty="0"/>
              <a:t>Improving privacy </a:t>
            </a:r>
          </a:p>
          <a:p>
            <a:pPr lvl="1"/>
            <a:r>
              <a:rPr lang="en-GB" sz="2000" dirty="0"/>
              <a:t>Reduced training times</a:t>
            </a:r>
          </a:p>
          <a:p>
            <a:r>
              <a:rPr lang="en-GB" sz="2200" dirty="0"/>
              <a:t>Using</a:t>
            </a:r>
            <a:r>
              <a:rPr lang="en-GB" sz="2200" noProof="0" dirty="0"/>
              <a:t> </a:t>
            </a:r>
            <a:r>
              <a:rPr lang="en-GB" sz="2200" dirty="0"/>
              <a:t>Privacy Enhancing Techniques (PETs) </a:t>
            </a:r>
          </a:p>
          <a:p>
            <a:pPr lvl="1"/>
            <a:r>
              <a:rPr lang="en-GB" sz="2000" dirty="0"/>
              <a:t>Z</a:t>
            </a:r>
            <a:r>
              <a:rPr lang="en-GB" sz="2000" noProof="0" dirty="0" err="1"/>
              <a:t>ero</a:t>
            </a:r>
            <a:r>
              <a:rPr lang="en-GB" sz="2000" noProof="0" dirty="0"/>
              <a:t>-knowledge proofs, differential privacy, </a:t>
            </a:r>
            <a:br>
              <a:rPr lang="en-GB" sz="2000" noProof="0" dirty="0"/>
            </a:br>
            <a:r>
              <a:rPr lang="en-GB" sz="2000" noProof="0" dirty="0"/>
              <a:t>homomorphic encryption, multi-party computation</a:t>
            </a:r>
          </a:p>
        </p:txBody>
      </p:sp>
      <p:pic>
        <p:nvPicPr>
          <p:cNvPr id="18" name="Picture 17" descr="A diagram of a data security system&#10;&#10;Description automatically generated">
            <a:extLst>
              <a:ext uri="{FF2B5EF4-FFF2-40B4-BE49-F238E27FC236}">
                <a16:creationId xmlns:a16="http://schemas.microsoft.com/office/drawing/2014/main" id="{E30F234F-9630-4111-B570-58596F577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31" y="1650999"/>
            <a:ext cx="3124169" cy="4912815"/>
          </a:xfrm>
          <a:prstGeom prst="rect">
            <a:avLst/>
          </a:prstGeom>
        </p:spPr>
      </p:pic>
      <p:pic>
        <p:nvPicPr>
          <p:cNvPr id="5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0A2FECAC-3CBE-7DAF-D6CD-C1A22124C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49" y="100151"/>
            <a:ext cx="1514755" cy="1069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33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EEA2F-6B51-8EC4-ACEA-F29B50E1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27803" cy="946940"/>
          </a:xfrm>
        </p:spPr>
        <p:txBody>
          <a:bodyPr>
            <a:normAutofit/>
          </a:bodyPr>
          <a:lstStyle/>
          <a:p>
            <a:r>
              <a:rPr lang="en-US"/>
              <a:t>Cybersecurity Digital Twins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7586D3-17AB-D4D6-576F-2C645A673A4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017BE-7BC9-C601-E665-12602B459C2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C4882-CA3F-5E12-24CE-232689866D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564" y="1908175"/>
            <a:ext cx="5622772" cy="4448175"/>
          </a:xfrm>
        </p:spPr>
        <p:txBody>
          <a:bodyPr>
            <a:normAutofit/>
          </a:bodyPr>
          <a:lstStyle/>
          <a:p>
            <a:r>
              <a:rPr lang="en-GB" sz="2000" dirty="0"/>
              <a:t>Digital Twins provide a virtual model of objects, systems, or processes</a:t>
            </a:r>
          </a:p>
          <a:p>
            <a:r>
              <a:rPr lang="en-GB" sz="2000" dirty="0"/>
              <a:t>Application in multiple sectors</a:t>
            </a:r>
          </a:p>
          <a:p>
            <a:r>
              <a:rPr lang="en-GB" sz="2000" dirty="0"/>
              <a:t>Enable analysis and protection of physical systems while minimizing impacts on production systems</a:t>
            </a:r>
          </a:p>
          <a:p>
            <a:r>
              <a:rPr lang="en-GB" sz="2000" dirty="0"/>
              <a:t>Current Digital Service Chains (DSC) connect multiple devices and services heterogeneously</a:t>
            </a:r>
          </a:p>
          <a:p>
            <a:r>
              <a:rPr lang="en-GB" sz="2000" dirty="0"/>
              <a:t>Multi-provider scenarios can open the 6G environment to vulnerabilities and attacks</a:t>
            </a:r>
          </a:p>
        </p:txBody>
      </p:sp>
      <p:pic>
        <p:nvPicPr>
          <p:cNvPr id="6" name="Picture 2" descr="A graphic of a city&#10;&#10;Description automatically generated">
            <a:extLst>
              <a:ext uri="{FF2B5EF4-FFF2-40B4-BE49-F238E27FC236}">
                <a16:creationId xmlns:a16="http://schemas.microsoft.com/office/drawing/2014/main" id="{11FF5E1F-A3F7-3020-9478-48D95BC2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46" y="1820849"/>
            <a:ext cx="5699822" cy="45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DDFDC-C876-6646-DEFA-EE2EECE11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4524" y="117286"/>
            <a:ext cx="2386458" cy="6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77AC-3F9F-E484-1226-D81E09BB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916785" cy="946940"/>
          </a:xfrm>
        </p:spPr>
        <p:txBody>
          <a:bodyPr>
            <a:normAutofit/>
          </a:bodyPr>
          <a:lstStyle/>
          <a:p>
            <a:r>
              <a:rPr lang="en-US" dirty="0"/>
              <a:t>6G Computing Continuum (6GCC)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38480-1CE1-D981-8FC3-6813897BD95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8C591-5453-B8B4-BA95-84FF4396212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62011A-5183-9FB2-3642-F7D828C9C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563" y="1922552"/>
            <a:ext cx="10879137" cy="41546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ea typeface="+mn-lt"/>
                <a:cs typeface="+mn-lt"/>
              </a:rPr>
              <a:t>Sixth-Generation Wireless Technology</a:t>
            </a:r>
          </a:p>
          <a:p>
            <a:r>
              <a:rPr lang="en-US" sz="2200" dirty="0">
                <a:ea typeface="Source Sans Pro Light"/>
              </a:rPr>
              <a:t>Data Speeds and Latency</a:t>
            </a:r>
          </a:p>
          <a:p>
            <a:r>
              <a:rPr lang="en-US" sz="2200" dirty="0">
                <a:ea typeface="Source Sans Pro Light"/>
              </a:rPr>
              <a:t>Integration of AI and Automation</a:t>
            </a:r>
          </a:p>
          <a:p>
            <a:r>
              <a:rPr lang="en-US" sz="2200" dirty="0">
                <a:ea typeface="Source Sans Pro Light"/>
              </a:rPr>
              <a:t>Massive Connectivity</a:t>
            </a:r>
          </a:p>
          <a:p>
            <a:r>
              <a:rPr lang="en-US" sz="2200" dirty="0">
                <a:ea typeface="Source Sans Pro Light"/>
              </a:rPr>
              <a:t>Advanced Spectrum Utilization</a:t>
            </a:r>
          </a:p>
          <a:p>
            <a:r>
              <a:rPr lang="en-US" sz="2200" dirty="0">
                <a:ea typeface="Source Sans Pro Light"/>
              </a:rPr>
              <a:t>Holographic and Immersive Experiences</a:t>
            </a:r>
          </a:p>
          <a:p>
            <a:r>
              <a:rPr lang="en-US" sz="2200" dirty="0">
                <a:ea typeface="Source Sans Pro Light"/>
              </a:rPr>
              <a:t>Sustainability Focus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0D64F-A70D-271D-2C2F-70E25158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97" y="1474638"/>
            <a:ext cx="4531743" cy="4603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502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E8E01-87BB-A928-633B-2A9C3A36A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0916-0A42-9AE7-0F39-F0738ABB4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27803" cy="946940"/>
          </a:xfrm>
        </p:spPr>
        <p:txBody>
          <a:bodyPr>
            <a:normAutofit/>
          </a:bodyPr>
          <a:lstStyle/>
          <a:p>
            <a:r>
              <a:rPr lang="en-US" dirty="0"/>
              <a:t>Cybersecurity Digital Twins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A89B5-7353-8FE8-B294-B63DAC132AC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3CC9B-EF3B-8542-F805-F6646CCE1D6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313D2-378A-1252-ABAD-5305B8DC33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564" y="1908175"/>
            <a:ext cx="7693148" cy="4448175"/>
          </a:xfrm>
        </p:spPr>
        <p:txBody>
          <a:bodyPr>
            <a:normAutofit/>
          </a:bodyPr>
          <a:lstStyle/>
          <a:p>
            <a:r>
              <a:rPr lang="en-GB" sz="2000" dirty="0"/>
              <a:t>Address the complexity of interconnected systems</a:t>
            </a:r>
          </a:p>
          <a:p>
            <a:r>
              <a:rPr lang="en-GB" sz="2000" dirty="0"/>
              <a:t>Understand the relationships between multiple providers</a:t>
            </a:r>
          </a:p>
          <a:p>
            <a:r>
              <a:rPr lang="en-GB" sz="2000" dirty="0"/>
              <a:t>Identify root causes of attacks and predict their propagation</a:t>
            </a:r>
          </a:p>
          <a:p>
            <a:r>
              <a:rPr lang="en-GB" sz="2000" dirty="0"/>
              <a:t>Suggest actions to mitigate threats</a:t>
            </a:r>
          </a:p>
        </p:txBody>
      </p:sp>
      <p:pic>
        <p:nvPicPr>
          <p:cNvPr id="1026" name="Picture 2" descr="A diagram of a smart city&#10;&#10;Description automatically generated">
            <a:extLst>
              <a:ext uri="{FF2B5EF4-FFF2-40B4-BE49-F238E27FC236}">
                <a16:creationId xmlns:a16="http://schemas.microsoft.com/office/drawing/2014/main" id="{AEB1145E-49C4-1261-74FF-33BD202D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90" y="3801866"/>
            <a:ext cx="5940110" cy="26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E441A668-F171-F3ED-1EF1-2DF9FDA73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13" y="3862346"/>
            <a:ext cx="4114522" cy="26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9AF782-8968-D906-DEE0-48ECA4392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524" y="117286"/>
            <a:ext cx="2386458" cy="6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8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B9D3-44CB-7BF5-315F-DA105AA5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C02873-E5EF-237B-35B1-96600CA8CCA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CCE2B-488F-786F-3991-70224D0C477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1CF28A-CCE3-D0F8-0565-B745CA78F7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Future 6G-enabled scenarios bring multiple opportunities</a:t>
            </a:r>
          </a:p>
          <a:p>
            <a:r>
              <a:rPr lang="en-US" sz="2100" dirty="0"/>
              <a:t>New and more complex services with multiple providers</a:t>
            </a:r>
          </a:p>
          <a:p>
            <a:r>
              <a:rPr lang="en-US" sz="2100" dirty="0"/>
              <a:t>360º security is required</a:t>
            </a:r>
          </a:p>
          <a:p>
            <a:endParaRPr lang="en-US" sz="2100" dirty="0"/>
          </a:p>
          <a:p>
            <a:r>
              <a:rPr lang="en-US" sz="2100" dirty="0"/>
              <a:t>Security-aware applications and service development</a:t>
            </a:r>
          </a:p>
          <a:p>
            <a:r>
              <a:rPr lang="en-US" sz="2100" dirty="0"/>
              <a:t>AI-based orchestration methods</a:t>
            </a:r>
          </a:p>
          <a:p>
            <a:r>
              <a:rPr lang="en-US" sz="2100" dirty="0"/>
              <a:t>Advanced AI-driven anomaly detection with data privacy awareness</a:t>
            </a:r>
            <a:endParaRPr lang="en-US" sz="1700" dirty="0"/>
          </a:p>
          <a:p>
            <a:r>
              <a:rPr lang="en-US" sz="2100" dirty="0"/>
              <a:t>Cyber Security Digital Twins modelling for threats analysis and mitigation planning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98779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>
            <a:spLocks noGrp="1"/>
          </p:cNvSpPr>
          <p:nvPr>
            <p:ph type="body" sz="quarter" idx="10"/>
          </p:nvPr>
        </p:nvSpPr>
        <p:spPr bwMode="auto">
          <a:xfrm>
            <a:off x="720719" y="2320721"/>
            <a:ext cx="6111002" cy="644525"/>
          </a:xfrm>
        </p:spPr>
        <p:txBody>
          <a:bodyPr/>
          <a:lstStyle/>
          <a:p>
            <a:pPr>
              <a:defRPr/>
            </a:pPr>
            <a:r>
              <a:rPr lang="en-GB" noProof="0"/>
              <a:t>Thanks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/>
          </p:nvPr>
        </p:nvSpPr>
        <p:spPr bwMode="auto">
          <a:xfrm>
            <a:off x="720719" y="3386642"/>
            <a:ext cx="6111002" cy="9775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GB" sz="2000" i="1" noProof="0" dirty="0"/>
              <a:t>Follow us at:</a:t>
            </a:r>
            <a:br>
              <a:rPr lang="en-GB" sz="2000" i="1" noProof="0" dirty="0"/>
            </a:br>
            <a:r>
              <a:rPr lang="en-GB" sz="2000" noProof="0" dirty="0"/>
              <a:t>https://rigourous.eu/</a:t>
            </a:r>
            <a:br>
              <a:rPr lang="en-GB" sz="2000" noProof="0" dirty="0"/>
            </a:br>
            <a:r>
              <a:rPr lang="en-GB" sz="2000" noProof="0" dirty="0"/>
              <a:t>https://www.mirandaproject.eu/</a:t>
            </a:r>
          </a:p>
        </p:txBody>
      </p:sp>
      <p:sp>
        <p:nvSpPr>
          <p:cNvPr id="6" name="Marcador de texto 3"/>
          <p:cNvSpPr>
            <a:spLocks noGrp="1"/>
          </p:cNvSpPr>
          <p:nvPr>
            <p:ph type="body" sz="quarter" idx="12"/>
          </p:nvPr>
        </p:nvSpPr>
        <p:spPr bwMode="auto">
          <a:xfrm>
            <a:off x="720719" y="4785617"/>
            <a:ext cx="6111002" cy="644525"/>
          </a:xfrm>
        </p:spPr>
        <p:txBody>
          <a:bodyPr/>
          <a:lstStyle/>
          <a:p>
            <a:r>
              <a:rPr lang="en-GB" b="1" noProof="0" dirty="0"/>
              <a:t>Luis Cordeiro</a:t>
            </a:r>
            <a:br>
              <a:rPr lang="en-GB" b="1" dirty="0"/>
            </a:br>
            <a:r>
              <a:rPr lang="en-GB" noProof="0" dirty="0"/>
              <a:t>cordeiro@onesource.pt</a:t>
            </a:r>
            <a:br>
              <a:rPr lang="en-GB" noProof="0" dirty="0"/>
            </a:br>
            <a:r>
              <a:rPr lang="en-GB" noProof="0" dirty="0"/>
              <a:t>OneSource, Portugal</a:t>
            </a:r>
          </a:p>
        </p:txBody>
      </p:sp>
      <p:pic>
        <p:nvPicPr>
          <p:cNvPr id="2" name="Picture 2" descr="sns-logo-colour-web">
            <a:extLst>
              <a:ext uri="{FF2B5EF4-FFF2-40B4-BE49-F238E27FC236}">
                <a16:creationId xmlns:a16="http://schemas.microsoft.com/office/drawing/2014/main" id="{B201A05A-04C6-2F9E-AFA2-1DD5759AC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9" y="5764595"/>
            <a:ext cx="1308146" cy="6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F556468-A4E8-F06B-AA6F-3A3F20003733}"/>
              </a:ext>
            </a:extLst>
          </p:cNvPr>
          <p:cNvGrpSpPr/>
          <p:nvPr/>
        </p:nvGrpSpPr>
        <p:grpSpPr>
          <a:xfrm>
            <a:off x="5557838" y="3284500"/>
            <a:ext cx="6384404" cy="3157399"/>
            <a:chOff x="5000626" y="3035300"/>
            <a:chExt cx="6663285" cy="32953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5DDCA8-0F91-ACFD-41A6-4FBCC3302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2074" y="3222073"/>
              <a:ext cx="6491837" cy="310854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A8E105-03DF-FA8E-65A8-74E1B8F34DED}"/>
                </a:ext>
              </a:extLst>
            </p:cNvPr>
            <p:cNvSpPr/>
            <p:nvPr/>
          </p:nvSpPr>
          <p:spPr>
            <a:xfrm>
              <a:off x="5000626" y="3035300"/>
              <a:ext cx="1819274" cy="1993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6F77AC-3F9F-E484-1226-D81E09BB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916785" cy="946940"/>
          </a:xfrm>
        </p:spPr>
        <p:txBody>
          <a:bodyPr>
            <a:normAutofit/>
          </a:bodyPr>
          <a:lstStyle/>
          <a:p>
            <a:r>
              <a:rPr lang="en-US"/>
              <a:t>6G Computing Continuum (6GCC)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38480-1CE1-D981-8FC3-6813897BD95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8C591-5453-B8B4-BA95-84FF4396212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62011A-5183-9FB2-3642-F7D828C9C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563" y="1922552"/>
            <a:ext cx="10879137" cy="41546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en-US" sz="2200" dirty="0">
                <a:ea typeface="Source Sans Pro Light"/>
              </a:rPr>
              <a:t>Distributed and decentralized processing </a:t>
            </a:r>
          </a:p>
          <a:p>
            <a:pPr>
              <a:buFont typeface="Arial"/>
              <a:buChar char="•"/>
            </a:pPr>
            <a:r>
              <a:rPr lang="en-US" sz="2200" dirty="0">
                <a:ea typeface="Source Sans Pro Light"/>
              </a:rPr>
              <a:t>Edge-to-Edge Continuum </a:t>
            </a:r>
          </a:p>
          <a:p>
            <a:pPr>
              <a:buFont typeface="Arial"/>
              <a:buChar char="•"/>
            </a:pPr>
            <a:r>
              <a:rPr lang="en-US" sz="2200" dirty="0">
                <a:ea typeface="Source Sans Pro Light"/>
              </a:rPr>
              <a:t>AI-Enhanced Operations </a:t>
            </a:r>
          </a:p>
          <a:p>
            <a:pPr>
              <a:buFont typeface="Arial"/>
              <a:buChar char="•"/>
            </a:pPr>
            <a:r>
              <a:rPr lang="en-US" sz="2200" dirty="0">
                <a:ea typeface="Source Sans Pro Light"/>
              </a:rPr>
              <a:t>Unified Virtual Environment</a:t>
            </a:r>
          </a:p>
          <a:p>
            <a:pPr>
              <a:buFont typeface="Arial"/>
              <a:buChar char="•"/>
            </a:pPr>
            <a:r>
              <a:rPr lang="en-US" sz="2200" dirty="0">
                <a:ea typeface="Source Sans Pro Light"/>
              </a:rPr>
              <a:t>Ultra-Reliable and Low-Latency Computing</a:t>
            </a:r>
          </a:p>
          <a:p>
            <a:pPr>
              <a:buFont typeface="Arial"/>
              <a:buChar char="•"/>
            </a:pPr>
            <a:r>
              <a:rPr lang="en-US" sz="2200" dirty="0">
                <a:ea typeface="Source Sans Pro Light"/>
              </a:rPr>
              <a:t>Complex service interdependencies  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9B06C2FA-83C7-D738-9EF3-5E18ADBB3A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838" b="42083"/>
          <a:stretch/>
        </p:blipFill>
        <p:spPr>
          <a:xfrm>
            <a:off x="9720262" y="1484139"/>
            <a:ext cx="1633538" cy="18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3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BBF5D-AA64-12F0-EEB9-73FD04D8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51211" cy="946940"/>
          </a:xfrm>
        </p:spPr>
        <p:txBody>
          <a:bodyPr/>
          <a:lstStyle/>
          <a:p>
            <a:r>
              <a:rPr lang="en-GB" noProof="0" dirty="0"/>
              <a:t>Challenges in 6G Security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A07A7-2C34-5715-16F6-4CA7C966D26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 dirty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5D77A-90E0-6D5A-6D3A-42DA9C7178F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F977B-3DB2-B41A-483E-183E25C5DC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255" y="1876922"/>
            <a:ext cx="4548481" cy="3962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noProof="0" dirty="0"/>
              <a:t>Extreme cloudification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Increased exposure to cyber threats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Loss of direct control over data and infrastructure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Obscure shared responsibility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0CF68-A01F-32E7-81F4-C60091550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6" y="1876922"/>
            <a:ext cx="6911838" cy="35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8C45-BF6D-2207-74B3-63DC10EE4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41B-C7B5-623F-BA44-D180CC93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51211" cy="946940"/>
          </a:xfrm>
        </p:spPr>
        <p:txBody>
          <a:bodyPr/>
          <a:lstStyle/>
          <a:p>
            <a:r>
              <a:rPr lang="en-GB" noProof="0" dirty="0"/>
              <a:t>Challenges in 6G Security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EA4B1-6AE6-01D4-A34B-A9B7C181893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 dirty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39C52-F67B-14A7-2A33-45E6350CEC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9D1A8-30C0-F20F-DF10-8334277102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255" y="1876922"/>
            <a:ext cx="4548481" cy="3962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noProof="0" dirty="0"/>
              <a:t>Multi-vendor, multi-domain at high scale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Complexity in security management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Increased attack surface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Supply chain and dependency risks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Dependency on third-party security practices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Monitoring and incident response complexity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10AC8-CA4E-9DAC-497A-6E52D713B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6" y="1876922"/>
            <a:ext cx="6911838" cy="35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0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F6E25-9761-0C03-67C9-B99D4AA3C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6549-04ED-BB5A-A738-20347BA4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51211" cy="946940"/>
          </a:xfrm>
        </p:spPr>
        <p:txBody>
          <a:bodyPr/>
          <a:lstStyle/>
          <a:p>
            <a:r>
              <a:rPr lang="en-GB" noProof="0" dirty="0"/>
              <a:t>Challenges in 6G Security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16645A-ECFA-CDA6-C295-E6B6A9D7B99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 dirty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05A4A-0A1C-C295-5009-8AFD702D9D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22F19-CB4A-F8A0-3EE1-5470750E6F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255" y="1876922"/>
            <a:ext cx="4548481" cy="3962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noProof="0" dirty="0"/>
              <a:t>Adaptative, fast and not attended cybersecurity management</a:t>
            </a:r>
            <a:endParaRPr lang="en-US" sz="2200" noProof="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Cybersecurity must adapt to an heterogenous, multi-provider environment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Security must adapt to fast changing environments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AI-based models must rely on minimal operator input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A59EBB-B206-2E38-D0E4-69AAF7867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6" y="1876922"/>
            <a:ext cx="6911838" cy="35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4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F3448-B464-A638-961C-46E02FAA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CD80-E22A-F73D-0D6D-01671FB1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51211" cy="946940"/>
          </a:xfrm>
        </p:spPr>
        <p:txBody>
          <a:bodyPr/>
          <a:lstStyle/>
          <a:p>
            <a:r>
              <a:rPr lang="en-GB" noProof="0" dirty="0"/>
              <a:t>Challenges in 6G Security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8173D-CCC0-A037-D5C9-14FBD46A80B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 dirty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BB6CB-6F62-E1D3-4528-DD2CD4AA43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27A9F-80C0-D4B2-9457-C1A06212BD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255" y="1876922"/>
            <a:ext cx="4548481" cy="3962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noProof="0" dirty="0"/>
              <a:t>ZSM Security E2E orchestration over heterogeneous resources</a:t>
            </a:r>
            <a:endParaRPr lang="en-US" sz="2200" noProof="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E</a:t>
            </a:r>
            <a:r>
              <a:rPr lang="en-US" sz="2200" noProof="0" dirty="0" err="1"/>
              <a:t>nhances</a:t>
            </a:r>
            <a:r>
              <a:rPr lang="en-US" sz="2200" noProof="0" dirty="0"/>
              <a:t> efficiency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Automation amplifies vulnerabilities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Can propagate vulnerabilities if not properly managed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Can m</a:t>
            </a:r>
            <a:r>
              <a:rPr lang="en-US" sz="2200" noProof="0" dirty="0" err="1"/>
              <a:t>ultiply</a:t>
            </a:r>
            <a:r>
              <a:rPr lang="en-US" sz="2200" noProof="0" dirty="0"/>
              <a:t> the risk of a breach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noProof="0" dirty="0"/>
              <a:t>Reduces human oversight that might catch unusual activity or errors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638C54-8440-BC97-DA90-B4C71A72B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6" y="1876922"/>
            <a:ext cx="6911838" cy="35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C8F98-A27F-C698-09C0-02EF90F49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E3EF-CBFD-6312-79B0-7A184A65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51211" cy="946940"/>
          </a:xfrm>
        </p:spPr>
        <p:txBody>
          <a:bodyPr/>
          <a:lstStyle/>
          <a:p>
            <a:r>
              <a:rPr lang="en-GB" noProof="0" dirty="0"/>
              <a:t>Challenges in 6G Security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40FD8-72F4-7536-8E46-734F2E2E4D6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 dirty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FA363-C0BA-71CB-76B1-A063C8AB66F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8E4CB-F9C2-2B9F-4D0D-E0B5D46D45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255" y="1876922"/>
            <a:ext cx="4548481" cy="3962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noProof="0" dirty="0"/>
              <a:t>Secure and privacy lifecycle management</a:t>
            </a:r>
            <a:endParaRPr lang="en-US" sz="2200" noProof="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Services and application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Focus on security in the DevOps cycle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 err="1"/>
              <a:t>DevSecOps</a:t>
            </a:r>
            <a:r>
              <a:rPr lang="en-US" sz="2200" dirty="0"/>
              <a:t> strategies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Addressing the security needs in the software development process from the beginning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Increased effectiveness of regulatory compliance without affecting software quality</a:t>
            </a:r>
            <a:endParaRPr lang="en-US" sz="2200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BC8AE3-BC8C-399B-3806-E27293E89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6" y="1876922"/>
            <a:ext cx="6911838" cy="35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9C7D8-E0B3-054A-38D0-68BE91316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45D3-B038-5FDE-2D25-8BD7311F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55" y="527381"/>
            <a:ext cx="9351211" cy="946940"/>
          </a:xfrm>
        </p:spPr>
        <p:txBody>
          <a:bodyPr/>
          <a:lstStyle/>
          <a:p>
            <a:r>
              <a:rPr lang="en-GB" noProof="0" dirty="0"/>
              <a:t>Challenges in 6G Security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D3878-F983-A703-3A6E-BCB8EB57292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 noProof="0" dirty="0"/>
              <a:t>07/11/2024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4A2B9-57E5-B729-836F-3F8D7E7921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1438414-6B7C-4383-88BE-63117BDF35EE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97525-9ABF-D320-58A9-2262640CE8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0255" y="1876922"/>
            <a:ext cx="4548481" cy="3962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Collaborative and AI-driven self healing of networks</a:t>
            </a:r>
            <a:endParaRPr lang="en-US" sz="2200" noProof="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Reconfiguration and self healing of the network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Reliable cyber-awareness orchestration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2200" dirty="0"/>
              <a:t>Dynamic end points (mobility, NTN)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0B7981-E488-2ED4-160B-777D532DA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36" y="1876922"/>
            <a:ext cx="6911838" cy="35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33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SemiBold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E0E85F79-84E9-42E1-9815-FF58FC73F4AD}" vid="{B3FE61BC-FA49-4906-9462-B5020BEC55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4f215-709f-43c1-a26b-d367c0d72e57">
      <Terms xmlns="http://schemas.microsoft.com/office/infopath/2007/PartnerControls"/>
    </lcf76f155ced4ddcb4097134ff3c332f>
    <TaxCatchAll xmlns="7fde750c-dabd-4be4-924a-85d563ba93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710900014AE4987D6BFA1D56162E1" ma:contentTypeVersion="13" ma:contentTypeDescription="Create a new document." ma:contentTypeScope="" ma:versionID="d70c6398591e4e78711a5197a44e06a2">
  <xsd:schema xmlns:xsd="http://www.w3.org/2001/XMLSchema" xmlns:xs="http://www.w3.org/2001/XMLSchema" xmlns:p="http://schemas.microsoft.com/office/2006/metadata/properties" xmlns:ns2="89d4f215-709f-43c1-a26b-d367c0d72e57" xmlns:ns3="7fde750c-dabd-4be4-924a-85d563ba93d7" targetNamespace="http://schemas.microsoft.com/office/2006/metadata/properties" ma:root="true" ma:fieldsID="7e87b14e3289a8a766c09d5fdd3426e0" ns2:_="" ns3:_="">
    <xsd:import namespace="89d4f215-709f-43c1-a26b-d367c0d72e57"/>
    <xsd:import namespace="7fde750c-dabd-4be4-924a-85d563ba9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4f215-709f-43c1-a26b-d367c0d72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8be3399-c24b-4cf8-b43f-309af6ba05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e750c-dabd-4be4-924a-85d563ba93d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b2eca7d-5403-47b5-a425-d36bf164f3f7}" ma:internalName="TaxCatchAll" ma:showField="CatchAllData" ma:web="7fde750c-dabd-4be4-924a-85d563ba9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A74D5D-5B2F-44F8-B5F1-E360893F5CB2}">
  <ds:schemaRefs>
    <ds:schemaRef ds:uri="198e0119-6f97-4134-9b3f-00b2952a27e0"/>
    <ds:schemaRef ds:uri="d34c6351-c63a-40e0-b6d9-bc404b82a92b"/>
    <ds:schemaRef ds:uri="de0cd637-9167-4ce7-9cca-8e4f662b2d96"/>
    <ds:schemaRef ds:uri="e9aa198f-3527-4b2d-be02-f86f9b7005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9d4f215-709f-43c1-a26b-d367c0d72e57"/>
    <ds:schemaRef ds:uri="7fde750c-dabd-4be4-924a-85d563ba93d7"/>
  </ds:schemaRefs>
</ds:datastoreItem>
</file>

<file path=customXml/itemProps2.xml><?xml version="1.0" encoding="utf-8"?>
<ds:datastoreItem xmlns:ds="http://schemas.openxmlformats.org/officeDocument/2006/customXml" ds:itemID="{3C291056-75F1-4ACC-A104-51A1CB19A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4f215-709f-43c1-a26b-d367c0d72e57"/>
    <ds:schemaRef ds:uri="7fde750c-dabd-4be4-924a-85d563ba9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6558EE-FD7E-447B-AC2C-0E5AF17602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20220920_TANGO_PCT_v1.0</Template>
  <TotalTime>306</TotalTime>
  <Words>2760</Words>
  <Application>Microsoft Office PowerPoint</Application>
  <PresentationFormat>Widescreen</PresentationFormat>
  <Paragraphs>397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Open Sans</vt:lpstr>
      <vt:lpstr>Source Sans Pro ExtraLight</vt:lpstr>
      <vt:lpstr>Source Sans Pro Light</vt:lpstr>
      <vt:lpstr>Source Sans Pro SemiBold</vt:lpstr>
      <vt:lpstr>Times New Roman</vt:lpstr>
      <vt:lpstr>Tema de Office</vt:lpstr>
      <vt:lpstr>PowerPoint Presentation</vt:lpstr>
      <vt:lpstr>6G Computing Continuum (6GCC)</vt:lpstr>
      <vt:lpstr>6G Computing Continuum (6GCC)</vt:lpstr>
      <vt:lpstr>Challenges in 6G Security</vt:lpstr>
      <vt:lpstr>Challenges in 6G Security</vt:lpstr>
      <vt:lpstr>Challenges in 6G Security</vt:lpstr>
      <vt:lpstr>Challenges in 6G Security</vt:lpstr>
      <vt:lpstr>Challenges in 6G Security</vt:lpstr>
      <vt:lpstr>Challenges in 6G Security</vt:lpstr>
      <vt:lpstr>Challenges in 6G Security</vt:lpstr>
      <vt:lpstr>Challenges in 6G Security</vt:lpstr>
      <vt:lpstr>Challenges in 6G Security</vt:lpstr>
      <vt:lpstr>RIGOUROUS secuRe desIGn and deplOyment of trUsthwoRthy cOntinUum computing 6G Services</vt:lpstr>
      <vt:lpstr>MIRANDA Monitoring, Investigation and Response to cyber-attacks with an Adaptive digital twiN moDel for Agile services over the computing continuum</vt:lpstr>
      <vt:lpstr>DevSecOps</vt:lpstr>
      <vt:lpstr>Security Orchestration Model-based and AI-Driven automated</vt:lpstr>
      <vt:lpstr>Holistic Smart Service Framework</vt:lpstr>
      <vt:lpstr>Advanced AI-Driven Anomaly  detection, decision and mitigation strategies </vt:lpstr>
      <vt:lpstr>Cybersecurity Digital Twins</vt:lpstr>
      <vt:lpstr>Cybersecurity Digital Twins</vt:lpstr>
      <vt:lpstr>Wrap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Tomás Pariente Lobo</dc:creator>
  <cp:lastModifiedBy>Luis Cordeiro</cp:lastModifiedBy>
  <cp:revision>26</cp:revision>
  <dcterms:created xsi:type="dcterms:W3CDTF">2022-09-19T07:37:02Z</dcterms:created>
  <dcterms:modified xsi:type="dcterms:W3CDTF">2024-11-07T15:46:44Z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0x010100E74710900014AE4987D6BFA1D56162E1</vt:lpwstr>
  </property>
  <property fmtid="{D5CDD505-2E9C-101B-9397-08002B2CF9AE}" pid="3" name="MSIP_Label_e463cba9-5f6c-478d-9329-7b2295e4e8ed_Enabled">
    <vt:lpwstr>true</vt:lpwstr>
  </property>
  <property fmtid="{D5CDD505-2E9C-101B-9397-08002B2CF9AE}" pid="4" name="MSIP_Label_e463cba9-5f6c-478d-9329-7b2295e4e8ed_SetDate">
    <vt:lpwstr>2022-09-13T08:00:57Z</vt:lpwstr>
  </property>
  <property fmtid="{D5CDD505-2E9C-101B-9397-08002B2CF9AE}" pid="5" name="MSIP_Label_e463cba9-5f6c-478d-9329-7b2295e4e8ed_Method">
    <vt:lpwstr>Standard</vt:lpwstr>
  </property>
  <property fmtid="{D5CDD505-2E9C-101B-9397-08002B2CF9AE}" pid="6" name="MSIP_Label_e463cba9-5f6c-478d-9329-7b2295e4e8ed_Name">
    <vt:lpwstr>All Employees_2</vt:lpwstr>
  </property>
  <property fmtid="{D5CDD505-2E9C-101B-9397-08002B2CF9AE}" pid="7" name="MSIP_Label_e463cba9-5f6c-478d-9329-7b2295e4e8ed_SiteId">
    <vt:lpwstr>33440fc6-b7c7-412c-bb73-0e70b0198d5a</vt:lpwstr>
  </property>
  <property fmtid="{D5CDD505-2E9C-101B-9397-08002B2CF9AE}" pid="8" name="MSIP_Label_e463cba9-5f6c-478d-9329-7b2295e4e8ed_ActionId">
    <vt:lpwstr>62785c4e-9fc7-47df-9860-62a89993ac27</vt:lpwstr>
  </property>
  <property fmtid="{D5CDD505-2E9C-101B-9397-08002B2CF9AE}" pid="9" name="MSIP_Label_e463cba9-5f6c-478d-9329-7b2295e4e8ed_ContentBits">
    <vt:lpwstr>0</vt:lpwstr>
  </property>
  <property fmtid="{D5CDD505-2E9C-101B-9397-08002B2CF9AE}" pid="10" name="MediaServiceImageTags">
    <vt:lpwstr/>
  </property>
</Properties>
</file>